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3" r:id="rId2"/>
    <p:sldId id="256" r:id="rId3"/>
    <p:sldId id="286" r:id="rId4"/>
    <p:sldId id="265" r:id="rId5"/>
    <p:sldId id="277" r:id="rId6"/>
    <p:sldId id="278" r:id="rId7"/>
    <p:sldId id="279" r:id="rId8"/>
    <p:sldId id="288" r:id="rId9"/>
    <p:sldId id="280" r:id="rId10"/>
    <p:sldId id="283" r:id="rId11"/>
    <p:sldId id="274" r:id="rId12"/>
    <p:sldId id="292" r:id="rId13"/>
    <p:sldId id="294" r:id="rId14"/>
    <p:sldId id="275"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76" autoAdjust="0"/>
  </p:normalViewPr>
  <p:slideViewPr>
    <p:cSldViewPr snapToGrid="0">
      <p:cViewPr varScale="1">
        <p:scale>
          <a:sx n="64" d="100"/>
          <a:sy n="64" d="100"/>
        </p:scale>
        <p:origin x="1590" y="6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8/10/2016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2</a:t>
            </a:fld>
            <a:endParaRPr lang="en-US"/>
          </a:p>
        </p:txBody>
      </p:sp>
    </p:spTree>
    <p:extLst>
      <p:ext uri="{BB962C8B-B14F-4D97-AF65-F5344CB8AC3E}">
        <p14:creationId xmlns:p14="http://schemas.microsoft.com/office/powerpoint/2010/main" val="23798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2800" dirty="0" smtClean="0"/>
              <a:t>প্রশ্নগুলির সাথে</a:t>
            </a:r>
            <a:r>
              <a:rPr lang="bn-BD" sz="2800" baseline="0" dirty="0" smtClean="0"/>
              <a:t> উত্তরগুলি</a:t>
            </a:r>
            <a:r>
              <a:rPr lang="bn-BD" sz="2800" dirty="0" smtClean="0"/>
              <a:t> মিলিয়ে দেখি।</a:t>
            </a:r>
            <a:r>
              <a:rPr lang="bn-BD" sz="2800" baseline="0" dirty="0" smtClean="0"/>
              <a:t> ১) </a:t>
            </a:r>
            <a:r>
              <a:rPr lang="bn-BD" sz="2800" dirty="0" smtClean="0">
                <a:solidFill>
                  <a:srgbClr val="0070C0"/>
                </a:solidFill>
                <a:latin typeface="NikoshBAN" panose="02000000000000000000" pitchFamily="2" charset="0"/>
                <a:cs typeface="NikoshBAN" panose="02000000000000000000" pitchFamily="2" charset="0"/>
              </a:rPr>
              <a:t>তাপ পরিবহন করে  ২) অধাতু চকচক করে না।  ৩) ১ ও ২ নং</a:t>
            </a:r>
            <a:r>
              <a:rPr lang="bn-BD" sz="2800" baseline="0" dirty="0" smtClean="0">
                <a:solidFill>
                  <a:srgbClr val="0070C0"/>
                </a:solidFill>
                <a:latin typeface="NikoshBAN" panose="02000000000000000000" pitchFamily="2" charset="0"/>
                <a:cs typeface="NikoshBAN" panose="02000000000000000000" pitchFamily="2" charset="0"/>
              </a:rPr>
              <a:t> প্রশ্নের উত্তর।</a:t>
            </a:r>
            <a:endParaRPr lang="en-US" sz="2800" dirty="0"/>
          </a:p>
        </p:txBody>
      </p:sp>
      <p:sp>
        <p:nvSpPr>
          <p:cNvPr id="4" name="Slide Number Placeholder 3"/>
          <p:cNvSpPr>
            <a:spLocks noGrp="1"/>
          </p:cNvSpPr>
          <p:nvPr>
            <p:ph type="sldNum" sz="quarter" idx="10"/>
          </p:nvPr>
        </p:nvSpPr>
        <p:spPr/>
        <p:txBody>
          <a:bodyPr/>
          <a:lstStyle/>
          <a:p>
            <a:fld id="{421FE062-C944-4EE8-B963-7F5EF0C2073E}" type="slidenum">
              <a:rPr lang="en-US" smtClean="0"/>
              <a:t>11</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3</a:t>
            </a:fld>
            <a:endParaRPr lang="en-US"/>
          </a:p>
        </p:txBody>
      </p:sp>
    </p:spTree>
    <p:extLst>
      <p:ext uri="{BB962C8B-B14F-4D97-AF65-F5344CB8AC3E}">
        <p14:creationId xmlns:p14="http://schemas.microsoft.com/office/powerpoint/2010/main" val="34538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400" dirty="0" smtClean="0">
                <a:latin typeface="NikoshBAN" panose="02000000000000000000" pitchFamily="2" charset="0"/>
                <a:cs typeface="NikoshBAN" panose="02000000000000000000" pitchFamily="2" charset="0"/>
              </a:rPr>
              <a:t>এই স্লাইডটিতে</a:t>
            </a:r>
            <a:r>
              <a:rPr lang="bn-BD" sz="1400" baseline="0" dirty="0" smtClean="0">
                <a:latin typeface="NikoshBAN" panose="02000000000000000000" pitchFamily="2" charset="0"/>
                <a:cs typeface="NikoshBAN" panose="02000000000000000000" pitchFamily="2" charset="0"/>
              </a:rPr>
              <a:t> ছবি আসার পর অপেক্ষা করতে হবে ।</a:t>
            </a:r>
            <a:r>
              <a:rPr lang="bn-BD" sz="1400" dirty="0" smtClean="0">
                <a:latin typeface="NikoshBAN" panose="02000000000000000000" pitchFamily="2" charset="0"/>
                <a:cs typeface="NikoshBAN" panose="02000000000000000000" pitchFamily="2" charset="0"/>
              </a:rPr>
              <a:t> স্লাইডটির মাধ্যমে শিক্ষার্থীর</a:t>
            </a:r>
            <a:r>
              <a:rPr lang="bn-BD" sz="1400" baseline="0" dirty="0" smtClean="0">
                <a:latin typeface="NikoshBAN" panose="02000000000000000000" pitchFamily="2" charset="0"/>
                <a:cs typeface="NikoshBAN" panose="02000000000000000000" pitchFamily="2" charset="0"/>
              </a:rPr>
              <a:t> দ্বারা বের করার চেষ্টা করা যেতে পারে। কোনটি ধাতু এবং কোনটি অধাতু । ধাতু ও অধাতুর সাধারণ বৈশিষ্ট্য বের করার প্রচেষ্টা নেয়া যায়। এরপর আজকের পাঠ ঘোষণা যেতে পারে।</a:t>
            </a:r>
            <a:endParaRPr lang="en-US" sz="1400" dirty="0" smtClean="0">
              <a:latin typeface="NikoshBAN" panose="02000000000000000000" pitchFamily="2" charset="0"/>
              <a:cs typeface="NikoshBAN" panose="02000000000000000000" pitchFamily="2" charset="0"/>
            </a:endParaRPr>
          </a:p>
          <a:p>
            <a:endParaRPr lang="en-US"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337944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এই স্লাইডটিতে</a:t>
            </a:r>
            <a:r>
              <a:rPr lang="bn-BD" sz="1200" baseline="0" dirty="0" smtClean="0">
                <a:latin typeface="NikoshBAN" panose="02000000000000000000" pitchFamily="2" charset="0"/>
                <a:cs typeface="NikoshBAN" panose="02000000000000000000" pitchFamily="2" charset="0"/>
              </a:rPr>
              <a:t> ছবি আসার পর অপেক্ষা করতে হবে ।</a:t>
            </a:r>
            <a:r>
              <a:rPr lang="bn-BD" sz="1200" dirty="0" smtClean="0">
                <a:latin typeface="NikoshBAN" panose="02000000000000000000" pitchFamily="2" charset="0"/>
                <a:cs typeface="NikoshBAN" panose="02000000000000000000" pitchFamily="2" charset="0"/>
              </a:rPr>
              <a:t> স্লাইডটির মাধ্যমে শিক্ষার্থীর</a:t>
            </a:r>
            <a:r>
              <a:rPr lang="bn-BD" sz="1200" baseline="0" dirty="0" smtClean="0">
                <a:latin typeface="NikoshBAN" panose="02000000000000000000" pitchFamily="2" charset="0"/>
                <a:cs typeface="NikoshBAN" panose="02000000000000000000" pitchFamily="2" charset="0"/>
              </a:rPr>
              <a:t> দ্বারা বের করার চেষ্টা করা যেতে পারে। কোনটি ধাতু এবং কোনটি অধাতু । ধাতু ও অধাতুর সাধারণ বৈশিষ্ট্য বের করার প্রচেষ্টা নেয়া যায়। এরপর আজকের পাঠ ঘোষণা যেতে পারে।</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304116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6</a:t>
            </a:fld>
            <a:endParaRPr lang="en-US"/>
          </a:p>
        </p:txBody>
      </p:sp>
    </p:spTree>
    <p:extLst>
      <p:ext uri="{BB962C8B-B14F-4D97-AF65-F5344CB8AC3E}">
        <p14:creationId xmlns:p14="http://schemas.microsoft.com/office/powerpoint/2010/main" val="208436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করতে পারেন, চুলায় পাত্র রেখে তাপ দিলে কেমন অনুভূত হয়। আবার চুলায় আগুন জ্বললেও চুলার পাশে একটু দূরে গরম লাগে না কেন?( কারণ বাতাসে অক্সিজেন থাকলেও তা তাপ অপরিবাহী) ধাতু চকচক করে অধাতু চকচক করে 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7</a:t>
            </a:fld>
            <a:endParaRPr lang="en-US"/>
          </a:p>
        </p:txBody>
      </p:sp>
    </p:spTree>
    <p:extLst>
      <p:ext uri="{BB962C8B-B14F-4D97-AF65-F5344CB8AC3E}">
        <p14:creationId xmlns:p14="http://schemas.microsoft.com/office/powerpoint/2010/main" val="100240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223279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মনে করলে পেরেক বা টিফিন বক্স শিক্ষার্থীদের দিয়ে রোদে রেখে ও বলতে পারেন ধাতু তাপ পরিবহন করে।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81667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4000" baseline="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ম্যাগনেসিয়াম, দস্তার পাত, স্টিলের স্কেল চকচক</a:t>
            </a:r>
            <a:r>
              <a:rPr lang="bn-BD" sz="4000" baseline="0" dirty="0" smtClean="0">
                <a:latin typeface="NikoshBAN" panose="02000000000000000000" pitchFamily="2" charset="0"/>
                <a:cs typeface="NikoshBAN" panose="02000000000000000000" pitchFamily="2" charset="0"/>
              </a:rPr>
              <a:t> করে, কারণ এগুলো ধাতু। </a:t>
            </a:r>
            <a:r>
              <a:rPr lang="bn-BD" sz="4000" dirty="0" smtClean="0">
                <a:latin typeface="NikoshBAN" panose="02000000000000000000" pitchFamily="2" charset="0"/>
                <a:cs typeface="NikoshBAN" panose="02000000000000000000" pitchFamily="2" charset="0"/>
              </a:rPr>
              <a:t>রিবন, প্লাস্টিক</a:t>
            </a:r>
            <a:r>
              <a:rPr lang="bn-BD" sz="4000" baseline="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কাঠের স্কেল চকচক</a:t>
            </a:r>
            <a:r>
              <a:rPr lang="bn-BD" sz="4000" baseline="0" dirty="0" smtClean="0">
                <a:latin typeface="NikoshBAN" panose="02000000000000000000" pitchFamily="2" charset="0"/>
                <a:cs typeface="NikoshBAN" panose="02000000000000000000" pitchFamily="2" charset="0"/>
              </a:rPr>
              <a:t> করে না। কারণ এগুলো অধাতু।</a:t>
            </a:r>
            <a:endParaRPr lang="en-US" sz="400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dirty="0" smtClean="0">
              <a:latin typeface="NikoshBAN" panose="02000000000000000000" pitchFamily="2" charset="0"/>
              <a:cs typeface="NikoshBAN" panose="02000000000000000000" pitchFamily="2" charset="0"/>
            </a:endParaRPr>
          </a:p>
          <a:p>
            <a:endParaRPr lang="bn-BD" sz="4000" baseline="0" dirty="0" smtClean="0">
              <a:latin typeface="NikoshBAN" panose="02000000000000000000" pitchFamily="2" charset="0"/>
              <a:cs typeface="NikoshBAN" panose="02000000000000000000" pitchFamily="2" charset="0"/>
            </a:endParaRP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376851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83695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49244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58879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06802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87506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35858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37232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95194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650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83314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84336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8/10/2016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401012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ounded Rectangle 2"/>
              <p:cNvSpPr/>
              <p:nvPr/>
            </p:nvSpPr>
            <p:spPr>
              <a:xfrm>
                <a:off x="-53224" y="963290"/>
                <a:ext cx="9197224" cy="30426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2800" dirty="0" smtClean="0">
                    <a:solidFill>
                      <a:schemeClr val="tx1"/>
                    </a:solidFill>
                    <a:latin typeface="NikoshBAN" panose="02000000000000000000" pitchFamily="2" charset="0"/>
                    <a:cs typeface="NikoshBAN" panose="02000000000000000000" pitchFamily="2" charset="0"/>
                  </a:rPr>
                  <a:t>এই স্লাইডটি সম্মানিত শিক্ষকবৃন্দের জন্য হাইড করে রাখা আছে। প্রতিটি স্লাইডের প্রয়োজনীয় </a:t>
                </a:r>
                <a:r>
                  <a:rPr lang="bn-BD" sz="2800" dirty="0">
                    <a:solidFill>
                      <a:schemeClr val="tx1"/>
                    </a:solidFill>
                    <a:latin typeface="NikoshBAN" panose="02000000000000000000" pitchFamily="2" charset="0"/>
                    <a:cs typeface="NikoshBAN" panose="02000000000000000000" pitchFamily="2" charset="0"/>
                  </a:rPr>
                  <a:t>নির্দেশনা স্লাইডের নিচে নোটে </a:t>
                </a:r>
                <a:r>
                  <a:rPr lang="bn-BD" sz="2800" dirty="0" smtClean="0">
                    <a:solidFill>
                      <a:schemeClr val="tx1"/>
                    </a:solidFill>
                    <a:latin typeface="NikoshBAN" panose="02000000000000000000" pitchFamily="2" charset="0"/>
                    <a:cs typeface="NikoshBAN" panose="02000000000000000000" pitchFamily="2" charset="0"/>
                  </a:rPr>
                  <a:t>দে</a:t>
                </a:r>
                <a:r>
                  <a:rPr lang="en-US" sz="2800" dirty="0" smtClean="0">
                    <a:solidFill>
                      <a:schemeClr val="tx1"/>
                    </a:solidFill>
                    <a:latin typeface="NikoshBAN" panose="02000000000000000000" pitchFamily="2" charset="0"/>
                    <a:cs typeface="NikoshBAN" panose="02000000000000000000" pitchFamily="2" charset="0"/>
                  </a:rPr>
                  <a:t>ও</a:t>
                </a:r>
                <a:r>
                  <a:rPr lang="bn-BD" sz="2800" dirty="0" smtClean="0">
                    <a:solidFill>
                      <a:schemeClr val="tx1"/>
                    </a:solidFill>
                    <a:latin typeface="NikoshBAN" panose="02000000000000000000" pitchFamily="2" charset="0"/>
                    <a:cs typeface="NikoshBAN" panose="02000000000000000000" pitchFamily="2" charset="0"/>
                  </a:rPr>
                  <a:t>য়া </a:t>
                </a:r>
                <a:r>
                  <a:rPr lang="bn-BD" sz="2800" dirty="0">
                    <a:solidFill>
                      <a:schemeClr val="tx1"/>
                    </a:solidFill>
                    <a:latin typeface="NikoshBAN" panose="02000000000000000000" pitchFamily="2" charset="0"/>
                    <a:cs typeface="NikoshBAN" panose="02000000000000000000" pitchFamily="2" charset="0"/>
                  </a:rPr>
                  <a:t>আছে, যা ক্লাস </a:t>
                </a:r>
                <a:r>
                  <a:rPr lang="en-US" sz="2800" dirty="0" err="1" smtClean="0">
                    <a:solidFill>
                      <a:schemeClr val="tx1"/>
                    </a:solidFill>
                    <a:latin typeface="NikoshBAN" panose="02000000000000000000" pitchFamily="2" charset="0"/>
                    <a:cs typeface="NikoshBAN" panose="02000000000000000000" pitchFamily="2" charset="0"/>
                  </a:rPr>
                  <a:t>পরিচালনার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সহায়ক</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i="1">
                        <a:solidFill>
                          <a:schemeClr val="tx1"/>
                        </a:solidFill>
                        <a:latin typeface="Cambria Math" panose="02040503050406030204" pitchFamily="18" charset="0"/>
                        <a:cs typeface="NikoshBAN" panose="02000000000000000000" pitchFamily="2" charset="0"/>
                      </a:rPr>
                      <m:t>5</m:t>
                    </m:r>
                  </m:oMath>
                </a14:m>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চেপে</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প্রদর্শিত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তাই</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b="0" i="1" smtClean="0">
                        <a:solidFill>
                          <a:schemeClr val="tx1"/>
                        </a:solidFill>
                        <a:latin typeface="Cambria Math" panose="02040503050406030204" pitchFamily="18" charset="0"/>
                        <a:cs typeface="NikoshBAN" panose="02000000000000000000" pitchFamily="2" charset="0"/>
                      </a:rPr>
                      <m:t>5</m:t>
                    </m:r>
                    <m:r>
                      <a:rPr lang="en-US" sz="2800" b="0" i="1" smtClean="0">
                        <a:solidFill>
                          <a:schemeClr val="tx1"/>
                        </a:solidFill>
                        <a:latin typeface="Cambria Math" panose="02040503050406030204" pitchFamily="18" charset="0"/>
                        <a:cs typeface="NikoshBAN" panose="02000000000000000000" pitchFamily="2" charset="0"/>
                      </a:rPr>
                      <m:t> </m:t>
                    </m:r>
                  </m:oMath>
                </a14:m>
                <a:r>
                  <a:rPr lang="bn-BD" sz="2800" dirty="0" smtClean="0">
                    <a:solidFill>
                      <a:schemeClr val="tx1"/>
                    </a:solidFill>
                    <a:latin typeface="NikoshBAN" panose="02000000000000000000" pitchFamily="2" charset="0"/>
                    <a:cs typeface="NikoshBAN" panose="02000000000000000000" pitchFamily="2" charset="0"/>
                  </a:rPr>
                  <a:t>চেপে শিক্ষক কন্টেন্টটি শ্রেণিতে শুরু করতে </a:t>
                </a:r>
                <a:r>
                  <a:rPr lang="bn-BD" sz="2800" dirty="0">
                    <a:solidFill>
                      <a:schemeClr val="tx1"/>
                    </a:solidFill>
                    <a:latin typeface="NikoshBAN" panose="02000000000000000000" pitchFamily="2" charset="0"/>
                    <a:cs typeface="NikoshBAN" panose="02000000000000000000" pitchFamily="2" charset="0"/>
                  </a:rPr>
                  <a:t>পারেন। </a:t>
                </a:r>
                <a:r>
                  <a:rPr lang="bn-BD" sz="2800" dirty="0" smtClean="0">
                    <a:solidFill>
                      <a:schemeClr val="tx1"/>
                    </a:solidFill>
                    <a:latin typeface="NikoshBAN" panose="02000000000000000000" pitchFamily="2" charset="0"/>
                    <a:cs typeface="NikoshBAN" panose="02000000000000000000" pitchFamily="2" charset="0"/>
                  </a:rPr>
                  <a:t>শিক্ষককে </a:t>
                </a:r>
                <a:r>
                  <a:rPr lang="bn-BD" sz="2800" dirty="0">
                    <a:solidFill>
                      <a:schemeClr val="tx1"/>
                    </a:solidFill>
                    <a:latin typeface="NikoshBAN" panose="02000000000000000000" pitchFamily="2" charset="0"/>
                    <a:cs typeface="NikoshBAN" panose="02000000000000000000" pitchFamily="2" charset="0"/>
                  </a:rPr>
                  <a:t>কন্টেন্টটি </a:t>
                </a:r>
                <a:r>
                  <a:rPr lang="bn-BD" sz="2800" dirty="0" smtClean="0">
                    <a:solidFill>
                      <a:schemeClr val="tx1"/>
                    </a:solidFill>
                    <a:latin typeface="NikoshBAN" panose="02000000000000000000" pitchFamily="2" charset="0"/>
                    <a:cs typeface="NikoshBAN" panose="02000000000000000000" pitchFamily="2" charset="0"/>
                  </a:rPr>
                  <a:t>পাঠ্যবইয়ের সাথে মিলিয়ে নেয়ার অনুরোধ রইল। </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err="1" smtClean="0">
                    <a:solidFill>
                      <a:schemeClr val="tx1"/>
                    </a:solidFill>
                    <a:latin typeface="NikoshBAN" panose="02000000000000000000" pitchFamily="2" charset="0"/>
                    <a:cs typeface="NikoshBAN" panose="02000000000000000000" pitchFamily="2" charset="0"/>
                  </a:rPr>
                  <a:t>প্রেজেন্টেশন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চলাকালীন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আনহাইড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আবার</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p>
            </p:txBody>
          </p:sp>
        </mc:Choice>
        <mc:Fallback>
          <p:sp>
            <p:nvSpPr>
              <p:cNvPr id="3" name="Rounded Rectangle 2"/>
              <p:cNvSpPr>
                <a:spLocks noRot="1" noChangeAspect="1" noMove="1" noResize="1" noEditPoints="1" noAdjustHandles="1" noChangeArrowheads="1" noChangeShapeType="1" noTextEdit="1"/>
              </p:cNvSpPr>
              <p:nvPr/>
            </p:nvSpPr>
            <p:spPr>
              <a:xfrm>
                <a:off x="-53224" y="963290"/>
                <a:ext cx="9197224" cy="3042658"/>
              </a:xfrm>
              <a:prstGeom prst="roundRect">
                <a:avLst/>
              </a:prstGeom>
              <a:blipFill rotWithShape="0">
                <a:blip r:embed="rId2"/>
                <a:stretch>
                  <a:fillRect t="-2196" b="-6188"/>
                </a:stretch>
              </a:blipFill>
            </p:spPr>
            <p:txBody>
              <a:bodyPr/>
              <a:lstStyle/>
              <a:p>
                <a:r>
                  <a:rPr lang="en-US">
                    <a:noFill/>
                  </a:rPr>
                  <a:t> </a:t>
                </a:r>
              </a:p>
            </p:txBody>
          </p:sp>
        </mc:Fallback>
      </mc:AlternateContent>
    </p:spTree>
    <p:extLst>
      <p:ext uri="{BB962C8B-B14F-4D97-AF65-F5344CB8AC3E}">
        <p14:creationId xmlns:p14="http://schemas.microsoft.com/office/powerpoint/2010/main" val="8786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0286" y="688027"/>
            <a:ext cx="1443701" cy="523220"/>
          </a:xfrm>
          <a:prstGeom prst="rect">
            <a:avLst/>
          </a:prstGeom>
          <a:noFill/>
        </p:spPr>
        <p:txBody>
          <a:bodyPr wrap="square" rtlCol="0">
            <a:spAutoFit/>
          </a:bodyPr>
          <a:lstStyle/>
          <a:p>
            <a:r>
              <a:rPr lang="bn-BD" sz="2800" b="1" u="sng" dirty="0">
                <a:solidFill>
                  <a:srgbClr val="7030A0"/>
                </a:solidFill>
                <a:latin typeface="NikoshBAN" panose="02000000000000000000" pitchFamily="2" charset="0"/>
                <a:cs typeface="NikoshBAN" panose="02000000000000000000" pitchFamily="2" charset="0"/>
              </a:rPr>
              <a:t>একক কাজ</a:t>
            </a:r>
            <a:endParaRPr lang="en-US" sz="2800" b="1" u="sng"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285150" y="1453427"/>
            <a:ext cx="8669739" cy="830997"/>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ম্যাগনেসিয়াম, রিবন, দস্তার পাত, প্লাস্টিক, কাঠের ও স্টিলের স্কেল রোদে রেখে ভাল ভাবে </a:t>
            </a:r>
            <a:r>
              <a:rPr lang="bn-BD" sz="2400" dirty="0" smtClean="0">
                <a:latin typeface="NikoshBAN" panose="02000000000000000000" pitchFamily="2" charset="0"/>
                <a:cs typeface="NikoshBAN" panose="02000000000000000000" pitchFamily="2" charset="0"/>
              </a:rPr>
              <a:t>লক্ষ </a:t>
            </a:r>
            <a:r>
              <a:rPr lang="bn-BD" sz="2400" dirty="0">
                <a:latin typeface="NikoshBAN" panose="02000000000000000000" pitchFamily="2" charset="0"/>
                <a:cs typeface="NikoshBAN" panose="02000000000000000000" pitchFamily="2" charset="0"/>
              </a:rPr>
              <a:t>কর কোনটি চকচক করে এবং কোনটি চকচক না তা টেবিলে লিপিবদ্ধ কর। </a:t>
            </a:r>
            <a:endParaRPr lang="en-US" sz="2400" dirty="0">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62264476"/>
              </p:ext>
            </p:extLst>
          </p:nvPr>
        </p:nvGraphicFramePr>
        <p:xfrm>
          <a:off x="950790" y="2771005"/>
          <a:ext cx="7023976" cy="3539851"/>
        </p:xfrm>
        <a:graphic>
          <a:graphicData uri="http://schemas.openxmlformats.org/drawingml/2006/table">
            <a:tbl>
              <a:tblPr firstRow="1" bandRow="1">
                <a:tableStyleId>{5C22544A-7EE6-4342-B048-85BDC9FD1C3A}</a:tableStyleId>
              </a:tblPr>
              <a:tblGrid>
                <a:gridCol w="3511988"/>
                <a:gridCol w="3511988"/>
              </a:tblGrid>
              <a:tr h="505693">
                <a:tc>
                  <a:txBody>
                    <a:bodyPr/>
                    <a:lstStyle/>
                    <a:p>
                      <a:pPr algn="ctr"/>
                      <a:r>
                        <a:rPr lang="bn-BD" sz="1800" dirty="0" smtClean="0">
                          <a:latin typeface="NikoshBAN" panose="02000000000000000000" pitchFamily="2" charset="0"/>
                          <a:cs typeface="NikoshBAN" panose="02000000000000000000" pitchFamily="2" charset="0"/>
                        </a:rPr>
                        <a:t>পদার্থের</a:t>
                      </a:r>
                      <a:r>
                        <a:rPr lang="bn-BD" sz="1800" baseline="0" dirty="0" smtClean="0">
                          <a:latin typeface="NikoshBAN" panose="02000000000000000000" pitchFamily="2" charset="0"/>
                          <a:cs typeface="NikoshBAN" panose="02000000000000000000" pitchFamily="2" charset="0"/>
                        </a:rPr>
                        <a:t> নাম</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pPr algn="ctr"/>
                      <a:r>
                        <a:rPr lang="bn-BD" sz="2100" dirty="0" smtClean="0">
                          <a:latin typeface="NikoshBAN" panose="02000000000000000000" pitchFamily="2" charset="0"/>
                          <a:cs typeface="NikoshBAN" panose="02000000000000000000" pitchFamily="2" charset="0"/>
                        </a:rPr>
                        <a:t>বৈশিষ্ট্য</a:t>
                      </a:r>
                      <a:endParaRPr lang="en-US" sz="2100" dirty="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ম্যাগনেসিয়াম</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রিবন</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dirty="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দস্তার পাত</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প্লাস্টিক</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কাঠের স্কেল</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a:latin typeface="NikoshBAN" panose="02000000000000000000" pitchFamily="2" charset="0"/>
                        <a:cs typeface="NikoshBAN" panose="02000000000000000000" pitchFamily="2" charset="0"/>
                      </a:endParaRPr>
                    </a:p>
                  </a:txBody>
                  <a:tcPr marL="68580" marR="68580" marT="34290" marB="34290"/>
                </a:tc>
              </a:tr>
              <a:tr h="505693">
                <a:tc>
                  <a:txBody>
                    <a:bodyPr/>
                    <a:lstStyle/>
                    <a:p>
                      <a:pPr algn="ctr"/>
                      <a:r>
                        <a:rPr lang="bn-BD" sz="1800" dirty="0" smtClean="0">
                          <a:latin typeface="NikoshBAN" panose="02000000000000000000" pitchFamily="2" charset="0"/>
                          <a:cs typeface="NikoshBAN" panose="02000000000000000000" pitchFamily="2" charset="0"/>
                        </a:rPr>
                        <a:t>স্টিলের স্কেল </a:t>
                      </a:r>
                      <a:endParaRPr lang="en-US" sz="18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000" dirty="0">
                        <a:latin typeface="NikoshBAN" panose="02000000000000000000" pitchFamily="2" charset="0"/>
                        <a:cs typeface="NikoshBAN" panose="02000000000000000000" pitchFamily="2" charset="0"/>
                      </a:endParaRPr>
                    </a:p>
                  </a:txBody>
                  <a:tcPr marL="68580" marR="68580" marT="34290" marB="34290"/>
                </a:tc>
              </a:tr>
            </a:tbl>
          </a:graphicData>
        </a:graphic>
      </p:graphicFrame>
    </p:spTree>
    <p:extLst>
      <p:ext uri="{BB962C8B-B14F-4D97-AF65-F5344CB8AC3E}">
        <p14:creationId xmlns:p14="http://schemas.microsoft.com/office/powerpoint/2010/main" val="25643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339" y="870266"/>
            <a:ext cx="1890310"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1395388" y="2137078"/>
            <a:ext cx="4091012"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১) ধাতু -তাপ পরিবহন করে/ করে না।</a:t>
            </a:r>
            <a:endParaRPr lang="en-US" sz="24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1364676" y="2912059"/>
            <a:ext cx="3323326" cy="461665"/>
          </a:xfrm>
          <a:prstGeom prst="rect">
            <a:avLst/>
          </a:prstGeom>
          <a:noFill/>
        </p:spPr>
        <p:txBody>
          <a:bodyPr wrap="square" rtlCol="0">
            <a:spAutoFit/>
          </a:bodyPr>
          <a:lstStyle/>
          <a:p>
            <a:r>
              <a:rPr lang="en-US" sz="2400" dirty="0">
                <a:solidFill>
                  <a:srgbClr val="0070C0"/>
                </a:solidFill>
                <a:latin typeface="NikoshBAN" panose="02000000000000000000" pitchFamily="2" charset="0"/>
                <a:cs typeface="NikoshBAN" panose="02000000000000000000" pitchFamily="2" charset="0"/>
              </a:rPr>
              <a:t>2</a:t>
            </a:r>
            <a:r>
              <a:rPr lang="bn-BD" sz="2400" dirty="0">
                <a:solidFill>
                  <a:srgbClr val="0070C0"/>
                </a:solidFill>
                <a:latin typeface="NikoshBAN" panose="02000000000000000000" pitchFamily="2" charset="0"/>
                <a:cs typeface="NikoshBAN" panose="02000000000000000000" pitchFamily="2" charset="0"/>
              </a:rPr>
              <a:t>) অধাতু- চকচক করে/ করে </a:t>
            </a:r>
            <a:r>
              <a:rPr lang="bn-BD" sz="2400" dirty="0" smtClean="0">
                <a:solidFill>
                  <a:srgbClr val="0070C0"/>
                </a:solidFill>
                <a:latin typeface="NikoshBAN" panose="02000000000000000000" pitchFamily="2" charset="0"/>
                <a:cs typeface="NikoshBAN" panose="02000000000000000000" pitchFamily="2" charset="0"/>
              </a:rPr>
              <a:t>না</a:t>
            </a:r>
            <a:r>
              <a:rPr lang="en-US" sz="2400" dirty="0" smtClean="0">
                <a:solidFill>
                  <a:srgbClr val="0070C0"/>
                </a:solidFill>
                <a:latin typeface="NikoshBAN" panose="02000000000000000000" pitchFamily="2" charset="0"/>
                <a:cs typeface="NikoshBAN" panose="02000000000000000000" pitchFamily="2" charset="0"/>
              </a:rPr>
              <a:t>।</a:t>
            </a:r>
            <a:r>
              <a:rPr lang="bn-BD" sz="2400" dirty="0" smtClean="0">
                <a:solidFill>
                  <a:srgbClr val="0070C0"/>
                </a:solidFill>
                <a:latin typeface="NikoshBAN" panose="02000000000000000000" pitchFamily="2" charset="0"/>
                <a:cs typeface="NikoshBAN" panose="02000000000000000000" pitchFamily="2" charset="0"/>
              </a:rPr>
              <a:t> </a:t>
            </a:r>
            <a:endParaRPr lang="en-US" sz="2400" dirty="0">
              <a:solidFill>
                <a:srgbClr val="0070C0"/>
              </a:solidFill>
              <a:latin typeface="NikoshBAN" panose="02000000000000000000" pitchFamily="2" charset="0"/>
              <a:cs typeface="NikoshBAN" panose="02000000000000000000" pitchFamily="2" charset="0"/>
            </a:endParaRPr>
          </a:p>
        </p:txBody>
      </p:sp>
      <p:sp>
        <p:nvSpPr>
          <p:cNvPr id="29" name="TextBox 28"/>
          <p:cNvSpPr txBox="1"/>
          <p:nvPr/>
        </p:nvSpPr>
        <p:spPr>
          <a:xfrm>
            <a:off x="1323737" y="3687040"/>
            <a:ext cx="4162663"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৩) ধাতু ও অধাতুর প্রধান পার্থক্য </a:t>
            </a:r>
            <a:r>
              <a:rPr lang="en-US" sz="2400" dirty="0" err="1" smtClean="0">
                <a:solidFill>
                  <a:srgbClr val="0070C0"/>
                </a:solidFill>
                <a:latin typeface="NikoshBAN" panose="02000000000000000000" pitchFamily="2" charset="0"/>
                <a:cs typeface="NikoshBAN" panose="02000000000000000000" pitchFamily="2" charset="0"/>
              </a:rPr>
              <a:t>কী</a:t>
            </a:r>
            <a:r>
              <a:rPr lang="bn-BD" sz="2400" dirty="0" smtClean="0">
                <a:solidFill>
                  <a:srgbClr val="0070C0"/>
                </a:solidFill>
                <a:latin typeface="NikoshBAN" panose="02000000000000000000" pitchFamily="2" charset="0"/>
                <a:cs typeface="NikoshBAN" panose="02000000000000000000" pitchFamily="2" charset="0"/>
              </a:rPr>
              <a:t>? </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57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3581712" y="1255400"/>
            <a:ext cx="2714157" cy="715581"/>
          </a:xfrm>
          <a:prstGeom prst="rect">
            <a:avLst/>
          </a:prstGeom>
          <a:noFill/>
        </p:spPr>
        <p:txBody>
          <a:bodyPr wrap="square" rtlCol="0">
            <a:spAutoFit/>
          </a:bodyPr>
          <a:lstStyle/>
          <a:p>
            <a:pPr algn="ctr"/>
            <a:r>
              <a:rPr lang="bn-BD" sz="4500" dirty="0">
                <a:solidFill>
                  <a:srgbClr val="0070C0"/>
                </a:solidFill>
                <a:latin typeface="NikoshBAN" panose="02000000000000000000" pitchFamily="2" charset="0"/>
                <a:cs typeface="NikoshBAN" panose="02000000000000000000" pitchFamily="2" charset="0"/>
              </a:rPr>
              <a:t>বাড়ির কাজ</a:t>
            </a:r>
            <a:endParaRPr lang="en-US" sz="4500" dirty="0">
              <a:solidFill>
                <a:srgbClr val="0070C0"/>
              </a:solidFill>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861" y="2080759"/>
            <a:ext cx="1878806" cy="2031482"/>
          </a:xfrm>
          <a:prstGeom prst="rect">
            <a:avLst/>
          </a:prstGeom>
        </p:spPr>
      </p:pic>
      <p:sp>
        <p:nvSpPr>
          <p:cNvPr id="7" name="Content Placeholder 6"/>
          <p:cNvSpPr txBox="1">
            <a:spLocks noGrp="1"/>
          </p:cNvSpPr>
          <p:nvPr>
            <p:ph sz="half" idx="2"/>
          </p:nvPr>
        </p:nvSpPr>
        <p:spPr>
          <a:xfrm>
            <a:off x="1630460" y="4396008"/>
            <a:ext cx="6898943" cy="878702"/>
          </a:xfrm>
          <a:prstGeom prst="rect">
            <a:avLst/>
          </a:prstGeom>
          <a:noFill/>
        </p:spPr>
        <p:txBody>
          <a:bodyPr wrap="square" rtlCol="0">
            <a:spAutoFit/>
          </a:bodyPr>
          <a:lstStyle/>
          <a:p>
            <a:pPr marL="0" indent="0">
              <a:buNone/>
            </a:pPr>
            <a:r>
              <a:rPr lang="bn-BD" b="1" dirty="0">
                <a:solidFill>
                  <a:srgbClr val="0070C0"/>
                </a:solidFill>
                <a:latin typeface="NikoshBAN" panose="02000000000000000000" pitchFamily="2" charset="0"/>
                <a:cs typeface="NikoshBAN" panose="02000000000000000000" pitchFamily="2" charset="0"/>
              </a:rPr>
              <a:t>কোন কোন ক্ষেত্রে ধাতব পদার্থ ব্যবহার করা হয় তার একটি তালিকা তৈরি করে আনবে।</a:t>
            </a:r>
            <a:endParaRPr lang="en-US"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52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noGrp="1"/>
          </p:cNvSpPr>
          <p:nvPr>
            <p:ph sz="half" idx="1"/>
          </p:nvPr>
        </p:nvSpPr>
        <p:spPr>
          <a:xfrm>
            <a:off x="2386680" y="1745802"/>
            <a:ext cx="3968087" cy="507831"/>
          </a:xfrm>
          <a:prstGeom prst="rect">
            <a:avLst/>
          </a:prstGeom>
          <a:noFill/>
        </p:spPr>
        <p:txBody>
          <a:bodyPr wrap="square" rtlCol="0">
            <a:spAutoFit/>
          </a:bodyPr>
          <a:lstStyle/>
          <a:p>
            <a:pPr marL="0" indent="0">
              <a:buNone/>
            </a:pPr>
            <a:r>
              <a:rPr lang="bn-BD" sz="3000" dirty="0">
                <a:solidFill>
                  <a:srgbClr val="0070C0"/>
                </a:solidFill>
                <a:latin typeface="NikoshBAN" panose="02000000000000000000" pitchFamily="2" charset="0"/>
                <a:cs typeface="NikoshBAN" panose="02000000000000000000" pitchFamily="2" charset="0"/>
              </a:rPr>
              <a:t>আজকের পাঠের গুরুত্বপূর্ণ শব্দ</a:t>
            </a:r>
            <a:endParaRPr lang="en-US" sz="3000" dirty="0">
              <a:solidFill>
                <a:srgbClr val="0070C0"/>
              </a:solidFill>
              <a:latin typeface="NikoshBAN" panose="02000000000000000000" pitchFamily="2" charset="0"/>
              <a:cs typeface="NikoshBAN" panose="02000000000000000000" pitchFamily="2" charset="0"/>
            </a:endParaRPr>
          </a:p>
        </p:txBody>
      </p:sp>
      <p:sp>
        <p:nvSpPr>
          <p:cNvPr id="3" name="Content Placeholder 6"/>
          <p:cNvSpPr txBox="1">
            <a:spLocks noGrp="1"/>
          </p:cNvSpPr>
          <p:nvPr>
            <p:ph sz="half" idx="2"/>
          </p:nvPr>
        </p:nvSpPr>
        <p:spPr>
          <a:xfrm>
            <a:off x="2386680" y="2768881"/>
            <a:ext cx="3133448" cy="507831"/>
          </a:xfrm>
          <a:prstGeom prst="rect">
            <a:avLst/>
          </a:prstGeom>
          <a:noFill/>
        </p:spPr>
        <p:txBody>
          <a:bodyPr wrap="square" rtlCol="0">
            <a:spAutoFit/>
          </a:bodyPr>
          <a:lstStyle/>
          <a:p>
            <a:pPr marL="0" indent="0">
              <a:buNone/>
            </a:pPr>
            <a:r>
              <a:rPr lang="bn-BD" sz="3000" dirty="0">
                <a:solidFill>
                  <a:srgbClr val="0070C0"/>
                </a:solidFill>
                <a:latin typeface="NikoshBAN" panose="02000000000000000000" pitchFamily="2" charset="0"/>
                <a:cs typeface="NikoshBAN" panose="02000000000000000000" pitchFamily="2" charset="0"/>
              </a:rPr>
              <a:t>পরিবাহীতা, ধাতু, অধাতু</a:t>
            </a:r>
            <a:endParaRPr lang="en-US" sz="3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38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673077" y="2705725"/>
            <a:ext cx="3218057" cy="1446550"/>
          </a:xfrm>
          <a:prstGeom prst="rect">
            <a:avLst/>
          </a:prstGeom>
          <a:noFill/>
        </p:spPr>
        <p:txBody>
          <a:bodyPr wrap="square" rtlCol="0">
            <a:spAutoFit/>
          </a:bodyPr>
          <a:lstStyle/>
          <a:p>
            <a:r>
              <a:rPr lang="bn-BD" sz="8800" b="1" dirty="0">
                <a:solidFill>
                  <a:srgbClr val="C00000"/>
                </a:solidFill>
                <a:latin typeface="NikoshBAN" panose="02000000000000000000" pitchFamily="2" charset="0"/>
                <a:cs typeface="NikoshBAN" panose="02000000000000000000" pitchFamily="2" charset="0"/>
              </a:rPr>
              <a:t>ধন্যবাদ</a:t>
            </a:r>
            <a:endParaRPr lang="en-US" sz="88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 y="121920"/>
            <a:ext cx="8763000" cy="6614158"/>
            <a:chOff x="152400" y="-193596"/>
            <a:chExt cx="8763000" cy="6776402"/>
          </a:xfrm>
        </p:grpSpPr>
        <p:sp>
          <p:nvSpPr>
            <p:cNvPr id="3" name="TextBox 1"/>
            <p:cNvSpPr txBox="1"/>
            <p:nvPr/>
          </p:nvSpPr>
          <p:spPr>
            <a:xfrm>
              <a:off x="3352800" y="-193596"/>
              <a:ext cx="2362200" cy="1336596"/>
            </a:xfrm>
            <a:prstGeom prst="rect">
              <a:avLst/>
            </a:prstGeom>
            <a:noFill/>
          </p:spPr>
          <p:txBody>
            <a:bodyPr wrap="none" numCol="1"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2"/>
            <p:cNvSpPr txBox="1"/>
            <p:nvPr/>
          </p:nvSpPr>
          <p:spPr>
            <a:xfrm>
              <a:off x="152400" y="1156661"/>
              <a:ext cx="8763000" cy="1200329"/>
            </a:xfrm>
            <a:prstGeom prst="rect">
              <a:avLst/>
            </a:prstGeom>
            <a:solidFill>
              <a:srgbClr val="CCFF9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5" name="TextBox 3"/>
            <p:cNvSpPr txBox="1"/>
            <p:nvPr/>
          </p:nvSpPr>
          <p:spPr>
            <a:xfrm>
              <a:off x="152400" y="2370651"/>
              <a:ext cx="8763000" cy="954107"/>
            </a:xfrm>
            <a:prstGeom prst="rect">
              <a:avLst/>
            </a:prstGeom>
            <a:solidFill>
              <a:srgbClr val="FFFF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 pitchFamily="2" charset="0"/>
                <a:cs typeface="Nikosh" pitchFamily="2" charset="0"/>
              </a:endParaRPr>
            </a:p>
          </p:txBody>
        </p:sp>
        <p:sp>
          <p:nvSpPr>
            <p:cNvPr id="6" name="TextBox 4"/>
            <p:cNvSpPr txBox="1"/>
            <p:nvPr/>
          </p:nvSpPr>
          <p:spPr>
            <a:xfrm>
              <a:off x="152400" y="3474263"/>
              <a:ext cx="8763000" cy="3108543"/>
            </a:xfrm>
            <a:prstGeom prst="rect">
              <a:avLst/>
            </a:prstGeom>
            <a:solidFill>
              <a:srgbClr val="66CC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 pitchFamily="2" charset="0"/>
                  <a:cs typeface="Nikosh" pitchFamily="2" charset="0"/>
                </a:rPr>
                <a:t>জনাব মো</a:t>
              </a:r>
              <a:r>
                <a:rPr lang="bn-BD" sz="2800" dirty="0" smtClean="0">
                  <a:latin typeface="Nikosh" pitchFamily="2" charset="0"/>
                  <a:cs typeface="Nikosh" pitchFamily="2" charset="0"/>
                </a:rPr>
                <a:t>ছাম্মৎ</a:t>
              </a:r>
              <a:r>
                <a:rPr lang="bn-IN" sz="2800" dirty="0" smtClean="0">
                  <a:latin typeface="Nikosh" pitchFamily="2" charset="0"/>
                  <a:cs typeface="Nikosh" pitchFamily="2" charset="0"/>
                </a:rPr>
                <a:t> </a:t>
              </a:r>
              <a:r>
                <a:rPr lang="bn-IN" sz="2800" dirty="0">
                  <a:latin typeface="Nikosh" pitchFamily="2" charset="0"/>
                  <a:cs typeface="Nikosh" pitchFamily="2" charset="0"/>
                </a:rPr>
                <a:t>খাদিজা ইয়াসমিন,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অধ্যাপক </a:t>
              </a:r>
              <a:r>
                <a:rPr lang="bn-IN" sz="2800" dirty="0">
                  <a:latin typeface="Nikosh" pitchFamily="2" charset="0"/>
                  <a:cs typeface="Nikosh" pitchFamily="2" charset="0"/>
                </a:rPr>
                <a:t>টিটিসি, </a:t>
              </a:r>
              <a:r>
                <a:rPr lang="bn-IN" sz="2800" dirty="0" smtClean="0">
                  <a:latin typeface="Nikosh" pitchFamily="2" charset="0"/>
                  <a:cs typeface="Nikosh" pitchFamily="2" charset="0"/>
                </a:rPr>
                <a:t>ঢাকা</a:t>
              </a:r>
            </a:p>
            <a:p>
              <a:pPr algn="ctr"/>
              <a:r>
                <a:rPr lang="bn-IN" sz="2800" dirty="0" smtClean="0">
                  <a:latin typeface="Nikosh" pitchFamily="2" charset="0"/>
                  <a:cs typeface="Nikosh" pitchFamily="2" charset="0"/>
                </a:rPr>
                <a:t>জনাব </a:t>
              </a:r>
              <a:r>
                <a:rPr lang="bn-IN" sz="2800" dirty="0">
                  <a:latin typeface="Nikosh" pitchFamily="2" charset="0"/>
                  <a:cs typeface="Nikosh" pitchFamily="2" charset="0"/>
                </a:rPr>
                <a:t>মোঃ তাজুল ইসলাম,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a:t>
              </a:r>
              <a:r>
                <a:rPr lang="bn-IN" sz="2800" dirty="0">
                  <a:latin typeface="Nikosh" pitchFamily="2" charset="0"/>
                  <a:cs typeface="Nikosh" pitchFamily="2" charset="0"/>
                </a:rPr>
                <a:t>অধ্যাপক, </a:t>
              </a:r>
              <a:r>
                <a:rPr lang="bn-IN" sz="2800" dirty="0" smtClean="0">
                  <a:latin typeface="Nikosh" pitchFamily="2" charset="0"/>
                  <a:cs typeface="Nikosh" pitchFamily="2" charset="0"/>
                </a:rPr>
                <a:t>টিটিসি পাবনা</a:t>
              </a:r>
              <a:endParaRPr lang="bn-BD" sz="2800" dirty="0" smtClean="0">
                <a:latin typeface="Nikosh" pitchFamily="2" charset="0"/>
                <a:cs typeface="Nikosh" pitchFamily="2" charset="0"/>
              </a:endParaRPr>
            </a:p>
            <a:p>
              <a:pPr algn="ctr"/>
              <a:r>
                <a:rPr lang="bn-IN" sz="2800" dirty="0">
                  <a:latin typeface="Nikosh" pitchFamily="2" charset="0"/>
                  <a:cs typeface="Nikosh" pitchFamily="2" charset="0"/>
                </a:rPr>
                <a:t>জনাব সামসুদ্দিন আহমেদ</a:t>
              </a:r>
              <a:r>
                <a:rPr lang="bn-BD" sz="2800" dirty="0">
                  <a:latin typeface="Nikosh" pitchFamily="2" charset="0"/>
                  <a:cs typeface="Nikosh" pitchFamily="2" charset="0"/>
                </a:rPr>
                <a:t> তালুকদার</a:t>
              </a:r>
              <a:r>
                <a:rPr lang="bn-IN" sz="2800" dirty="0">
                  <a:latin typeface="Nikosh" pitchFamily="2" charset="0"/>
                  <a:cs typeface="Nikosh" pitchFamily="2" charset="0"/>
                </a:rPr>
                <a:t>, প্রভাষক, </a:t>
              </a:r>
              <a:r>
                <a:rPr lang="bn-IN" sz="2800" dirty="0" smtClean="0">
                  <a:latin typeface="Nikosh" pitchFamily="2" charset="0"/>
                  <a:cs typeface="Nikosh" pitchFamily="2" charset="0"/>
                </a:rPr>
                <a:t>টিটিসি কুমিল্লা</a:t>
              </a:r>
              <a:endParaRPr lang="bn-BD" sz="2800" dirty="0" smtClean="0">
                <a:latin typeface="Nikosh" pitchFamily="2" charset="0"/>
                <a:cs typeface="Nikosh" pitchFamily="2" charset="0"/>
              </a:endParaRPr>
            </a:p>
            <a:p>
              <a:pPr algn="ctr"/>
              <a:r>
                <a:rPr lang="bn-BD" sz="2800" dirty="0" smtClean="0">
                  <a:latin typeface="Nikosh" pitchFamily="2" charset="0"/>
                  <a:cs typeface="Nikosh" pitchFamily="2" charset="0"/>
                </a:rPr>
                <a:t>জি,এম রাকিবুল ইসলাম, প্রভাষক, টিটিসি, রংপুর।</a:t>
              </a:r>
              <a:endParaRPr lang="bn-IN" sz="2800" dirty="0" smtClean="0">
                <a:latin typeface="Nikosh" pitchFamily="2" charset="0"/>
                <a:cs typeface="Nikosh" pitchFamily="2" charset="0"/>
              </a:endParaRPr>
            </a:p>
          </p:txBody>
        </p:sp>
      </p:grpSp>
    </p:spTree>
    <p:extLst>
      <p:ext uri="{BB962C8B-B14F-4D97-AF65-F5344CB8AC3E}">
        <p14:creationId xmlns:p14="http://schemas.microsoft.com/office/powerpoint/2010/main" val="224269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46" y="956134"/>
            <a:ext cx="8133381" cy="5189833"/>
          </a:xfrm>
          <a:prstGeom prst="rect">
            <a:avLst/>
          </a:prstGeom>
        </p:spPr>
      </p:pic>
      <p:sp>
        <p:nvSpPr>
          <p:cNvPr id="6" name="TextBox 5"/>
          <p:cNvSpPr txBox="1"/>
          <p:nvPr/>
        </p:nvSpPr>
        <p:spPr>
          <a:xfrm>
            <a:off x="3826582" y="-114256"/>
            <a:ext cx="3053904" cy="1323439"/>
          </a:xfrm>
          <a:prstGeom prst="rect">
            <a:avLst/>
          </a:prstGeom>
          <a:noFill/>
        </p:spPr>
        <p:txBody>
          <a:bodyPr wrap="square" rtlCol="0">
            <a:spAutoFit/>
          </a:bodyPr>
          <a:lstStyle/>
          <a:p>
            <a:r>
              <a:rPr lang="bn-BD" sz="8000" dirty="0">
                <a:solidFill>
                  <a:srgbClr val="C00000"/>
                </a:solidFill>
                <a:latin typeface="NikoshBAN" panose="02000000000000000000" pitchFamily="2" charset="0"/>
                <a:cs typeface="NikoshBAN" panose="02000000000000000000" pitchFamily="2" charset="0"/>
              </a:rPr>
              <a:t>স্বাগতম</a:t>
            </a:r>
            <a:endParaRPr lang="en-US" sz="8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7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59255" y="0"/>
            <a:ext cx="8394493" cy="5820933"/>
            <a:chOff x="419537" y="-144799"/>
            <a:chExt cx="8394493" cy="6029758"/>
          </a:xfrm>
        </p:grpSpPr>
        <p:sp>
          <p:nvSpPr>
            <p:cNvPr id="22" name="Double Wave 21"/>
            <p:cNvSpPr/>
            <p:nvPr/>
          </p:nvSpPr>
          <p:spPr>
            <a:xfrm>
              <a:off x="3552482" y="-144799"/>
              <a:ext cx="2034490" cy="1034321"/>
            </a:xfrm>
            <a:prstGeom prst="doubleWav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19537" y="93946"/>
              <a:ext cx="8394493" cy="5791013"/>
              <a:chOff x="-119921" y="-1137166"/>
              <a:chExt cx="12020769" cy="7721350"/>
            </a:xfrm>
          </p:grpSpPr>
          <p:grpSp>
            <p:nvGrpSpPr>
              <p:cNvPr id="12" name="Group 11"/>
              <p:cNvGrpSpPr/>
              <p:nvPr/>
            </p:nvGrpSpPr>
            <p:grpSpPr>
              <a:xfrm>
                <a:off x="-119921" y="3189733"/>
                <a:ext cx="7985225" cy="3394451"/>
                <a:chOff x="-119921" y="3189733"/>
                <a:chExt cx="7985225" cy="3394451"/>
              </a:xfrm>
            </p:grpSpPr>
            <p:sp>
              <p:nvSpPr>
                <p:cNvPr id="4" name="TextBox 3"/>
                <p:cNvSpPr txBox="1"/>
                <p:nvPr/>
              </p:nvSpPr>
              <p:spPr>
                <a:xfrm>
                  <a:off x="995327" y="3189733"/>
                  <a:ext cx="3371075" cy="677108"/>
                </a:xfrm>
                <a:prstGeom prst="rect">
                  <a:avLst/>
                </a:prstGeom>
                <a:noFill/>
                <a:ln>
                  <a:solidFill>
                    <a:schemeClr val="bg1"/>
                  </a:solidFill>
                </a:ln>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  আনিসুর রহমান </a:t>
                  </a:r>
                  <a:endParaRPr lang="en-US" sz="27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555423" y="3926314"/>
                  <a:ext cx="4743079" cy="677108"/>
                </a:xfrm>
                <a:prstGeom prst="rect">
                  <a:avLst/>
                </a:prstGeom>
                <a:noFill/>
                <a:ln>
                  <a:solidFill>
                    <a:schemeClr val="bg1"/>
                  </a:solidFill>
                </a:ln>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প্রভাষক, পদার্থবিজ্ঞান বিভাগ</a:t>
                  </a:r>
                  <a:endParaRPr lang="en-US" sz="27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212532" y="5229968"/>
                  <a:ext cx="5849655" cy="677108"/>
                </a:xfrm>
                <a:prstGeom prst="rect">
                  <a:avLst/>
                </a:prstGeom>
                <a:noFill/>
                <a:ln>
                  <a:solidFill>
                    <a:schemeClr val="bg1"/>
                  </a:solidFill>
                </a:ln>
              </p:spPr>
              <p:txBody>
                <a:bodyPr wrap="square" rtlCol="0">
                  <a:spAutoFit/>
                </a:bodyPr>
                <a:lstStyle/>
                <a:p>
                  <a:r>
                    <a:rPr lang="bn-BD" sz="2700" dirty="0" smtClean="0">
                      <a:solidFill>
                        <a:srgbClr val="7030A0"/>
                      </a:solidFill>
                      <a:latin typeface="NikoshBAN" panose="02000000000000000000" pitchFamily="2" charset="0"/>
                      <a:cs typeface="NikoshBAN" panose="02000000000000000000" pitchFamily="2" charset="0"/>
                    </a:rPr>
                    <a:t>মোবাইল ফোন</a:t>
                  </a:r>
                  <a:r>
                    <a:rPr lang="en-US" sz="2700" dirty="0">
                      <a:solidFill>
                        <a:srgbClr val="7030A0"/>
                      </a:solidFill>
                      <a:latin typeface="NikoshBAN" panose="02000000000000000000" pitchFamily="2" charset="0"/>
                      <a:cs typeface="NikoshBAN" panose="02000000000000000000" pitchFamily="2" charset="0"/>
                    </a:rPr>
                    <a:t>:</a:t>
                  </a:r>
                  <a:r>
                    <a:rPr lang="bn-BD" sz="2700" dirty="0" smtClean="0">
                      <a:solidFill>
                        <a:srgbClr val="7030A0"/>
                      </a:solidFill>
                      <a:latin typeface="NikoshBAN" panose="02000000000000000000" pitchFamily="2" charset="0"/>
                      <a:cs typeface="NikoshBAN" panose="02000000000000000000" pitchFamily="2" charset="0"/>
                    </a:rPr>
                    <a:t> </a:t>
                  </a:r>
                  <a:r>
                    <a:rPr lang="bn-BD" sz="2700" dirty="0">
                      <a:solidFill>
                        <a:srgbClr val="7030A0"/>
                      </a:solidFill>
                      <a:latin typeface="NikoshBAN" panose="02000000000000000000" pitchFamily="2" charset="0"/>
                      <a:cs typeface="NikoshBAN" panose="02000000000000000000" pitchFamily="2" charset="0"/>
                    </a:rPr>
                    <a:t>০১৭১৪-১৭৯৯৭৯</a:t>
                  </a:r>
                  <a:endParaRPr lang="en-US" sz="2700" dirty="0">
                    <a:solidFill>
                      <a:srgbClr val="7030A0"/>
                    </a:solidFill>
                    <a:latin typeface="NikoshBAN" panose="02000000000000000000" pitchFamily="2" charset="0"/>
                    <a:cs typeface="NikoshBAN" panose="02000000000000000000" pitchFamily="2" charset="0"/>
                  </a:endParaRPr>
                </a:p>
              </p:txBody>
            </p:sp>
            <p:sp>
              <p:nvSpPr>
                <p:cNvPr id="7" name="TextBox 6"/>
                <p:cNvSpPr txBox="1"/>
                <p:nvPr/>
              </p:nvSpPr>
              <p:spPr>
                <a:xfrm>
                  <a:off x="-1" y="4578141"/>
                  <a:ext cx="6062188" cy="677108"/>
                </a:xfrm>
                <a:prstGeom prst="rect">
                  <a:avLst/>
                </a:prstGeom>
                <a:noFill/>
                <a:ln>
                  <a:solidFill>
                    <a:schemeClr val="bg1"/>
                  </a:solidFill>
                </a:ln>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ভেড়ামারা কলেজ, ভেড়ামারা, </a:t>
                  </a:r>
                  <a:r>
                    <a:rPr lang="bn-BD" sz="2700" dirty="0" smtClean="0">
                      <a:solidFill>
                        <a:srgbClr val="7030A0"/>
                      </a:solidFill>
                      <a:latin typeface="NikoshBAN" panose="02000000000000000000" pitchFamily="2" charset="0"/>
                      <a:cs typeface="NikoshBAN" panose="02000000000000000000" pitchFamily="2" charset="0"/>
                    </a:rPr>
                    <a:t>কুষ্টিয়া</a:t>
                  </a:r>
                  <a:endParaRPr lang="en-US" sz="2700" dirty="0">
                    <a:solidFill>
                      <a:srgbClr val="7030A0"/>
                    </a:solidFill>
                    <a:latin typeface="NikoshBAN" panose="02000000000000000000" pitchFamily="2" charset="0"/>
                    <a:cs typeface="NikoshBAN" panose="02000000000000000000" pitchFamily="2" charset="0"/>
                  </a:endParaRPr>
                </a:p>
              </p:txBody>
            </p:sp>
            <p:sp>
              <p:nvSpPr>
                <p:cNvPr id="15" name="TextBox 14"/>
                <p:cNvSpPr txBox="1"/>
                <p:nvPr/>
              </p:nvSpPr>
              <p:spPr>
                <a:xfrm>
                  <a:off x="-119921" y="5907076"/>
                  <a:ext cx="7985225" cy="677108"/>
                </a:xfrm>
                <a:prstGeom prst="rect">
                  <a:avLst/>
                </a:prstGeom>
                <a:noFill/>
                <a:ln>
                  <a:solidFill>
                    <a:schemeClr val="bg1"/>
                  </a:solidFill>
                </a:ln>
              </p:spPr>
              <p:txBody>
                <a:bodyPr wrap="square" rtlCol="0">
                  <a:spAutoFit/>
                </a:bodyPr>
                <a:lstStyle/>
                <a:p>
                  <a:r>
                    <a:rPr lang="en-US" sz="2700" dirty="0">
                      <a:solidFill>
                        <a:srgbClr val="7030A0"/>
                      </a:solidFill>
                      <a:latin typeface="NikoshBAN" panose="02000000000000000000" pitchFamily="2" charset="0"/>
                      <a:cs typeface="NikoshBAN" panose="02000000000000000000" pitchFamily="2" charset="0"/>
                    </a:rPr>
                    <a:t>a</a:t>
                  </a:r>
                  <a:r>
                    <a:rPr lang="en-US" sz="2700" dirty="0" smtClean="0">
                      <a:solidFill>
                        <a:srgbClr val="7030A0"/>
                      </a:solidFill>
                      <a:latin typeface="NikoshBAN" panose="02000000000000000000" pitchFamily="2" charset="0"/>
                      <a:cs typeface="NikoshBAN" panose="02000000000000000000" pitchFamily="2" charset="0"/>
                    </a:rPr>
                    <a:t>nisur_rahman1000@yahoo.com</a:t>
                  </a:r>
                  <a:endParaRPr lang="en-US" sz="2700" dirty="0">
                    <a:solidFill>
                      <a:srgbClr val="7030A0"/>
                    </a:solidFill>
                    <a:latin typeface="NikoshBAN" panose="02000000000000000000" pitchFamily="2" charset="0"/>
                    <a:cs typeface="NikoshBAN" panose="02000000000000000000" pitchFamily="2" charset="0"/>
                  </a:endParaRPr>
                </a:p>
              </p:txBody>
            </p:sp>
          </p:grpSp>
          <p:sp>
            <p:nvSpPr>
              <p:cNvPr id="8" name="TextBox 7"/>
              <p:cNvSpPr txBox="1"/>
              <p:nvPr/>
            </p:nvSpPr>
            <p:spPr>
              <a:xfrm>
                <a:off x="5069072" y="-1137166"/>
                <a:ext cx="1986232" cy="677109"/>
              </a:xfrm>
              <a:prstGeom prst="rect">
                <a:avLst/>
              </a:prstGeom>
              <a:noFill/>
              <a:ln>
                <a:solidFill>
                  <a:schemeClr val="bg1"/>
                </a:solidFill>
              </a:ln>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পরিচিতি</a:t>
                </a:r>
                <a:endParaRPr lang="en-US" sz="27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7666138" y="2329367"/>
                <a:ext cx="4234710" cy="2724555"/>
                <a:chOff x="7666138" y="2329367"/>
                <a:chExt cx="4234710" cy="2724555"/>
              </a:xfrm>
            </p:grpSpPr>
            <p:sp>
              <p:nvSpPr>
                <p:cNvPr id="9" name="TextBox 8"/>
                <p:cNvSpPr txBox="1"/>
                <p:nvPr/>
              </p:nvSpPr>
              <p:spPr>
                <a:xfrm>
                  <a:off x="8374354" y="2329367"/>
                  <a:ext cx="1964958" cy="677108"/>
                </a:xfrm>
                <a:prstGeom prst="rect">
                  <a:avLst/>
                </a:prstGeom>
                <a:noFill/>
                <a:ln>
                  <a:solidFill>
                    <a:schemeClr val="bg1"/>
                  </a:solidFill>
                </a:ln>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শ্রেণি</a:t>
                  </a:r>
                  <a:r>
                    <a:rPr lang="en-US" sz="2700" dirty="0" smtClean="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ষষ্ঠ</a:t>
                  </a:r>
                  <a:endParaRPr lang="en-US" sz="27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202623" y="3022598"/>
                  <a:ext cx="3698225" cy="677108"/>
                </a:xfrm>
                <a:prstGeom prst="rect">
                  <a:avLst/>
                </a:prstGeom>
                <a:noFill/>
                <a:ln>
                  <a:solidFill>
                    <a:schemeClr val="bg1"/>
                  </a:solidFill>
                </a:ln>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বিষয়</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বিজ্ঞান</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7687603" y="3699706"/>
                  <a:ext cx="3698225" cy="677108"/>
                </a:xfrm>
                <a:prstGeom prst="rect">
                  <a:avLst/>
                </a:prstGeom>
                <a:noFill/>
                <a:ln>
                  <a:solidFill>
                    <a:schemeClr val="bg1"/>
                  </a:solidFill>
                </a:ln>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    </a:t>
                  </a:r>
                  <a:r>
                    <a:rPr lang="bn-BD" sz="2700" dirty="0" smtClean="0">
                      <a:solidFill>
                        <a:srgbClr val="0070C0"/>
                      </a:solidFill>
                      <a:latin typeface="NikoshBAN" panose="02000000000000000000" pitchFamily="2" charset="0"/>
                      <a:cs typeface="NikoshBAN" panose="02000000000000000000" pitchFamily="2" charset="0"/>
                    </a:rPr>
                    <a:t>অধ্যায়</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সপ্তম </a:t>
                  </a:r>
                  <a:endParaRPr lang="en-US" sz="2700" dirty="0">
                    <a:solidFill>
                      <a:srgbClr val="0070C0"/>
                    </a:solidFill>
                    <a:latin typeface="NikoshBAN" panose="02000000000000000000" pitchFamily="2" charset="0"/>
                    <a:cs typeface="NikoshBAN" panose="02000000000000000000" pitchFamily="2" charset="0"/>
                  </a:endParaRPr>
                </a:p>
              </p:txBody>
            </p:sp>
            <p:sp>
              <p:nvSpPr>
                <p:cNvPr id="21" name="TextBox 20"/>
                <p:cNvSpPr txBox="1"/>
                <p:nvPr/>
              </p:nvSpPr>
              <p:spPr>
                <a:xfrm>
                  <a:off x="7666138" y="4376814"/>
                  <a:ext cx="3698225" cy="677108"/>
                </a:xfrm>
                <a:prstGeom prst="rect">
                  <a:avLst/>
                </a:prstGeom>
                <a:noFill/>
                <a:ln>
                  <a:solidFill>
                    <a:schemeClr val="bg1"/>
                  </a:solidFill>
                </a:ln>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    </a:t>
                  </a:r>
                  <a:r>
                    <a:rPr lang="bn-BD" sz="2700" dirty="0" smtClean="0">
                      <a:solidFill>
                        <a:srgbClr val="0070C0"/>
                      </a:solidFill>
                      <a:latin typeface="NikoshBAN" panose="02000000000000000000" pitchFamily="2" charset="0"/>
                      <a:cs typeface="NikoshBAN" panose="02000000000000000000" pitchFamily="2" charset="0"/>
                    </a:rPr>
                    <a:t>পৃষ্ঠা</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৫৩</a:t>
                  </a:r>
                  <a:endParaRPr lang="en-US" sz="2700" dirty="0">
                    <a:solidFill>
                      <a:srgbClr val="0070C0"/>
                    </a:solidFill>
                    <a:latin typeface="NikoshBAN" panose="02000000000000000000" pitchFamily="2" charset="0"/>
                    <a:cs typeface="NikoshBAN" panose="02000000000000000000" pitchFamily="2" charset="0"/>
                  </a:endParaRPr>
                </a:p>
              </p:txBody>
            </p:sp>
          </p:grpSp>
        </p:grpSp>
      </p:grpSp>
      <p:cxnSp>
        <p:nvCxnSpPr>
          <p:cNvPr id="25" name="Straight Connector 24"/>
          <p:cNvCxnSpPr/>
          <p:nvPr/>
        </p:nvCxnSpPr>
        <p:spPr>
          <a:xfrm flipH="1">
            <a:off x="5441430" y="2693846"/>
            <a:ext cx="29980" cy="242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201653" y="2896275"/>
            <a:ext cx="14989" cy="21584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741168" y="2868771"/>
            <a:ext cx="4358" cy="2207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70" y="631632"/>
            <a:ext cx="2372488" cy="2650242"/>
          </a:xfrm>
          <a:prstGeom prst="rect">
            <a:avLst/>
          </a:prstGeom>
        </p:spPr>
      </p:pic>
    </p:spTree>
    <p:extLst>
      <p:ext uri="{BB962C8B-B14F-4D97-AF65-F5344CB8AC3E}">
        <p14:creationId xmlns:p14="http://schemas.microsoft.com/office/powerpoint/2010/main" val="168331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864" y="1164321"/>
            <a:ext cx="8945498" cy="3388061"/>
            <a:chOff x="49151" y="409428"/>
            <a:chExt cx="11927331" cy="451741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1" y="655093"/>
              <a:ext cx="3907545" cy="42717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826" y="409428"/>
              <a:ext cx="3616656" cy="439458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088" y="655093"/>
              <a:ext cx="3646217" cy="4148919"/>
            </a:xfrm>
            <a:prstGeom prst="rect">
              <a:avLst/>
            </a:prstGeom>
          </p:spPr>
        </p:pic>
      </p:grpSp>
      <p:grpSp>
        <p:nvGrpSpPr>
          <p:cNvPr id="5" name="Group 4"/>
          <p:cNvGrpSpPr/>
          <p:nvPr/>
        </p:nvGrpSpPr>
        <p:grpSpPr>
          <a:xfrm>
            <a:off x="972468" y="4807516"/>
            <a:ext cx="7283194" cy="559010"/>
            <a:chOff x="1296623" y="5267023"/>
            <a:chExt cx="9710925" cy="745346"/>
          </a:xfrm>
        </p:grpSpPr>
        <p:sp>
          <p:nvSpPr>
            <p:cNvPr id="12" name="TextBox 11"/>
            <p:cNvSpPr txBox="1"/>
            <p:nvPr/>
          </p:nvSpPr>
          <p:spPr>
            <a:xfrm>
              <a:off x="1296623" y="5335262"/>
              <a:ext cx="839395" cy="677107"/>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ধাতু</a:t>
              </a:r>
              <a:endParaRPr lang="en-US" sz="2700" dirty="0">
                <a:solidFill>
                  <a:srgbClr val="0070C0"/>
                </a:solidFill>
                <a:latin typeface="NikoshBAN" panose="02000000000000000000" pitchFamily="2" charset="0"/>
                <a:cs typeface="NikoshBAN" panose="02000000000000000000" pitchFamily="2" charset="0"/>
              </a:endParaRPr>
            </a:p>
          </p:txBody>
        </p:sp>
        <p:sp>
          <p:nvSpPr>
            <p:cNvPr id="13" name="TextBox 12"/>
            <p:cNvSpPr txBox="1"/>
            <p:nvPr/>
          </p:nvSpPr>
          <p:spPr>
            <a:xfrm>
              <a:off x="5620678" y="5335262"/>
              <a:ext cx="1652884" cy="677107"/>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অধাতু</a:t>
              </a:r>
              <a:endParaRPr lang="en-US" sz="2700" dirty="0">
                <a:solidFill>
                  <a:srgbClr val="0070C0"/>
                </a:solidFill>
                <a:latin typeface="NikoshBAN" panose="02000000000000000000" pitchFamily="2" charset="0"/>
                <a:cs typeface="NikoshBAN" panose="02000000000000000000" pitchFamily="2" charset="0"/>
              </a:endParaRPr>
            </a:p>
          </p:txBody>
        </p:sp>
        <p:sp>
          <p:nvSpPr>
            <p:cNvPr id="14" name="TextBox 13"/>
            <p:cNvSpPr txBox="1"/>
            <p:nvPr/>
          </p:nvSpPr>
          <p:spPr>
            <a:xfrm>
              <a:off x="10168153" y="5267023"/>
              <a:ext cx="839395" cy="677107"/>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ধাতু</a:t>
              </a:r>
              <a:endParaRPr lang="en-US" sz="27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02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00335" y="1162373"/>
            <a:ext cx="4107306" cy="4107305"/>
            <a:chOff x="2135247" y="1182510"/>
            <a:chExt cx="4107306" cy="4107305"/>
          </a:xfrm>
        </p:grpSpPr>
        <p:sp>
          <p:nvSpPr>
            <p:cNvPr id="2" name="Horizontal Scroll 1"/>
            <p:cNvSpPr/>
            <p:nvPr/>
          </p:nvSpPr>
          <p:spPr>
            <a:xfrm>
              <a:off x="2135247" y="1182510"/>
              <a:ext cx="4107305" cy="4107305"/>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70865" y="2589831"/>
              <a:ext cx="3471688" cy="646331"/>
            </a:xfrm>
            <a:prstGeom prst="rect">
              <a:avLst/>
            </a:prstGeom>
            <a:noFill/>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ধাতু ও অধাতুর বৈশিষ্ট্য</a:t>
              </a:r>
              <a:endParaRPr lang="en-US" sz="36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183" y="1383133"/>
            <a:ext cx="3830753" cy="600164"/>
          </a:xfrm>
          <a:prstGeom prst="rect">
            <a:avLst/>
          </a:prstGeom>
          <a:noFill/>
        </p:spPr>
        <p:txBody>
          <a:bodyPr wrap="square" rtlCol="0">
            <a:spAutoFit/>
          </a:bodyPr>
          <a:lstStyle/>
          <a:p>
            <a:r>
              <a:rPr lang="bn-BD" sz="3300" dirty="0">
                <a:solidFill>
                  <a:srgbClr val="7030A0"/>
                </a:solidFill>
                <a:latin typeface="NikoshBAN" panose="02000000000000000000" pitchFamily="2" charset="0"/>
                <a:cs typeface="NikoshBAN" panose="02000000000000000000" pitchFamily="2" charset="0"/>
              </a:rPr>
              <a:t>এই পাঠ শেষে </a:t>
            </a:r>
            <a:r>
              <a:rPr lang="bn-BD" sz="3300" dirty="0" smtClean="0">
                <a:solidFill>
                  <a:srgbClr val="7030A0"/>
                </a:solidFill>
                <a:latin typeface="NikoshBAN" panose="02000000000000000000" pitchFamily="2" charset="0"/>
                <a:cs typeface="NikoshBAN" panose="02000000000000000000" pitchFamily="2" charset="0"/>
              </a:rPr>
              <a:t>শিক্ষার্থীরা</a:t>
            </a:r>
            <a:r>
              <a:rPr lang="en-US" sz="3300" dirty="0" smtClean="0">
                <a:solidFill>
                  <a:srgbClr val="7030A0"/>
                </a:solidFill>
                <a:latin typeface="NikoshBAN" panose="02000000000000000000" pitchFamily="2" charset="0"/>
                <a:cs typeface="NikoshBAN" panose="02000000000000000000" pitchFamily="2" charset="0"/>
              </a:rPr>
              <a:t>…</a:t>
            </a:r>
            <a:endParaRPr lang="en-US" sz="3300" dirty="0">
              <a:solidFill>
                <a:srgbClr val="7030A0"/>
              </a:solidFill>
              <a:latin typeface="NikoshBAN" panose="02000000000000000000" pitchFamily="2" charset="0"/>
              <a:cs typeface="NikoshBAN" panose="02000000000000000000" pitchFamily="2" charset="0"/>
            </a:endParaRPr>
          </a:p>
        </p:txBody>
      </p:sp>
      <p:grpSp>
        <p:nvGrpSpPr>
          <p:cNvPr id="6" name="Group 5"/>
          <p:cNvGrpSpPr/>
          <p:nvPr/>
        </p:nvGrpSpPr>
        <p:grpSpPr>
          <a:xfrm>
            <a:off x="1332067" y="2333886"/>
            <a:ext cx="7217865" cy="1177245"/>
            <a:chOff x="816718" y="1908886"/>
            <a:chExt cx="9623820" cy="1569659"/>
          </a:xfrm>
        </p:grpSpPr>
        <p:sp>
          <p:nvSpPr>
            <p:cNvPr id="4" name="TextBox 3"/>
            <p:cNvSpPr txBox="1"/>
            <p:nvPr/>
          </p:nvSpPr>
          <p:spPr>
            <a:xfrm>
              <a:off x="816718" y="2678327"/>
              <a:ext cx="9623820" cy="800218"/>
            </a:xfrm>
            <a:prstGeom prst="rect">
              <a:avLst/>
            </a:prstGeom>
            <a:noFill/>
          </p:spPr>
          <p:txBody>
            <a:bodyPr wrap="square" rtlCol="0">
              <a:spAutoFit/>
            </a:bodyPr>
            <a:lstStyle/>
            <a:p>
              <a:r>
                <a:rPr lang="bn-BD" sz="3300" b="1" dirty="0">
                  <a:solidFill>
                    <a:srgbClr val="002060"/>
                  </a:solidFill>
                  <a:latin typeface="NikoshBAN" panose="02000000000000000000" pitchFamily="2" charset="0"/>
                  <a:cs typeface="NikoshBAN" panose="02000000000000000000" pitchFamily="2" charset="0"/>
                </a:rPr>
                <a:t>২। ধাতুর তাপ পরিবাহিতা ব্যাখ্যা করতে পারবে।</a:t>
              </a:r>
              <a:endParaRPr lang="en-US" sz="3300" b="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816718" y="1908886"/>
              <a:ext cx="9623820" cy="800218"/>
            </a:xfrm>
            <a:prstGeom prst="rect">
              <a:avLst/>
            </a:prstGeom>
            <a:noFill/>
          </p:spPr>
          <p:txBody>
            <a:bodyPr wrap="square" rtlCol="0">
              <a:spAutoFit/>
            </a:bodyPr>
            <a:lstStyle/>
            <a:p>
              <a:r>
                <a:rPr lang="bn-BD" sz="3300" b="1" dirty="0">
                  <a:solidFill>
                    <a:srgbClr val="002060"/>
                  </a:solidFill>
                  <a:latin typeface="NikoshBAN" panose="02000000000000000000" pitchFamily="2" charset="0"/>
                  <a:cs typeface="NikoshBAN" panose="02000000000000000000" pitchFamily="2" charset="0"/>
                </a:rPr>
                <a:t>১। ধাতু ও অধাতু চিহ্নিত করতে </a:t>
              </a:r>
              <a:r>
                <a:rPr lang="bn-BD" sz="3300" b="1" dirty="0" smtClean="0">
                  <a:solidFill>
                    <a:srgbClr val="002060"/>
                  </a:solidFill>
                  <a:latin typeface="NikoshBAN" panose="02000000000000000000" pitchFamily="2" charset="0"/>
                  <a:cs typeface="NikoshBAN" panose="02000000000000000000" pitchFamily="2" charset="0"/>
                </a:rPr>
                <a:t>পারবে</a:t>
              </a:r>
              <a:r>
                <a:rPr lang="en-US" sz="3300" b="1" dirty="0" smtClean="0">
                  <a:solidFill>
                    <a:srgbClr val="002060"/>
                  </a:solidFill>
                  <a:latin typeface="NikoshBAN" panose="02000000000000000000" pitchFamily="2" charset="0"/>
                  <a:cs typeface="NikoshBAN" panose="02000000000000000000" pitchFamily="2" charset="0"/>
                </a:rPr>
                <a:t>;</a:t>
              </a:r>
              <a:endParaRPr lang="en-US" sz="3300" b="1" dirty="0">
                <a:solidFill>
                  <a:srgbClr val="002060"/>
                </a:solidFill>
                <a:latin typeface="NikoshBAN" panose="02000000000000000000" pitchFamily="2" charset="0"/>
                <a:cs typeface="NikoshBAN" panose="02000000000000000000" pitchFamily="2" charset="0"/>
              </a:endParaRPr>
            </a:p>
          </p:txBody>
        </p:sp>
      </p:grpSp>
      <p:sp>
        <p:nvSpPr>
          <p:cNvPr id="12" name="TextBox 11"/>
          <p:cNvSpPr txBox="1"/>
          <p:nvPr/>
        </p:nvSpPr>
        <p:spPr>
          <a:xfrm>
            <a:off x="3025622" y="562209"/>
            <a:ext cx="3830753" cy="600164"/>
          </a:xfrm>
          <a:prstGeom prst="rect">
            <a:avLst/>
          </a:prstGeom>
          <a:noFill/>
        </p:spPr>
        <p:txBody>
          <a:bodyPr wrap="square" rtlCol="0">
            <a:spAutoFit/>
          </a:bodyPr>
          <a:lstStyle/>
          <a:p>
            <a:r>
              <a:rPr lang="en-US" sz="3300" dirty="0" err="1" smtClean="0">
                <a:solidFill>
                  <a:srgbClr val="7030A0"/>
                </a:solidFill>
                <a:latin typeface="NikoshBAN" panose="02000000000000000000" pitchFamily="2" charset="0"/>
                <a:cs typeface="NikoshBAN" panose="02000000000000000000" pitchFamily="2" charset="0"/>
              </a:rPr>
              <a:t>শিখনফল</a:t>
            </a:r>
            <a:endParaRPr lang="en-US" sz="33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7741" y="5405173"/>
            <a:ext cx="244057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ধাতু তাপ পরিবহন করে।</a:t>
            </a:r>
            <a:endParaRPr lang="en-US" sz="2400" dirty="0">
              <a:solidFill>
                <a:srgbClr val="0070C0"/>
              </a:solidFill>
              <a:latin typeface="NikoshBAN" panose="02000000000000000000" pitchFamily="2" charset="0"/>
              <a:cs typeface="NikoshBAN" panose="02000000000000000000" pitchFamily="2" charset="0"/>
            </a:endParaRPr>
          </a:p>
        </p:txBody>
      </p:sp>
      <p:sp>
        <p:nvSpPr>
          <p:cNvPr id="15" name="TextBox 14"/>
          <p:cNvSpPr txBox="1"/>
          <p:nvPr/>
        </p:nvSpPr>
        <p:spPr>
          <a:xfrm>
            <a:off x="5741371" y="5185882"/>
            <a:ext cx="3095663"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অধাতু তাপ পরিবহন করে না।</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4" name="Group 3"/>
          <p:cNvGrpSpPr/>
          <p:nvPr/>
        </p:nvGrpSpPr>
        <p:grpSpPr>
          <a:xfrm>
            <a:off x="0" y="1093050"/>
            <a:ext cx="3400560" cy="4206283"/>
            <a:chOff x="0" y="314399"/>
            <a:chExt cx="4534080" cy="5608377"/>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9" y="314399"/>
              <a:ext cx="3948397" cy="320004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93026"/>
              <a:ext cx="4534080" cy="1929750"/>
            </a:xfrm>
            <a:prstGeom prst="rect">
              <a:avLst/>
            </a:prstGeom>
          </p:spPr>
        </p:pic>
      </p:grpSp>
      <p:grpSp>
        <p:nvGrpSpPr>
          <p:cNvPr id="7" name="Group 6"/>
          <p:cNvGrpSpPr/>
          <p:nvPr/>
        </p:nvGrpSpPr>
        <p:grpSpPr>
          <a:xfrm>
            <a:off x="3205662" y="1167110"/>
            <a:ext cx="5938338" cy="3478904"/>
            <a:chOff x="4274216" y="413146"/>
            <a:chExt cx="7917784" cy="4638539"/>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216" y="767585"/>
              <a:ext cx="3989768" cy="425015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8937" y="1013517"/>
              <a:ext cx="2473063" cy="403816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9915" y="413146"/>
              <a:ext cx="2366331" cy="4533607"/>
            </a:xfrm>
            <a:prstGeom prst="rect">
              <a:avLst/>
            </a:prstGeom>
          </p:spPr>
        </p:pic>
      </p:grpSp>
    </p:spTree>
    <p:extLst>
      <p:ext uri="{BB962C8B-B14F-4D97-AF65-F5344CB8AC3E}">
        <p14:creationId xmlns:p14="http://schemas.microsoft.com/office/powerpoint/2010/main" val="1757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7069" y="1605678"/>
            <a:ext cx="3146004" cy="553998"/>
          </a:xfrm>
          <a:prstGeom prst="rect">
            <a:avLst/>
          </a:prstGeom>
          <a:noFill/>
        </p:spPr>
        <p:txBody>
          <a:bodyPr wrap="square" rtlCol="0">
            <a:spAutoFit/>
          </a:bodyPr>
          <a:lstStyle/>
          <a:p>
            <a:r>
              <a:rPr lang="en-US" sz="3000" b="1" dirty="0" err="1" smtClean="0">
                <a:solidFill>
                  <a:srgbClr val="7030A0"/>
                </a:solidFill>
                <a:latin typeface="NikoshBAN" panose="02000000000000000000" pitchFamily="2" charset="0"/>
                <a:cs typeface="NikoshBAN" panose="02000000000000000000" pitchFamily="2" charset="0"/>
              </a:rPr>
              <a:t>একটি</a:t>
            </a:r>
            <a:r>
              <a:rPr lang="en-US" sz="3000" b="1" dirty="0" smtClean="0">
                <a:solidFill>
                  <a:srgbClr val="7030A0"/>
                </a:solidFill>
                <a:latin typeface="NikoshBAN" panose="02000000000000000000" pitchFamily="2" charset="0"/>
                <a:cs typeface="NikoshBAN" panose="02000000000000000000" pitchFamily="2" charset="0"/>
              </a:rPr>
              <a:t> </a:t>
            </a:r>
            <a:r>
              <a:rPr lang="en-US" sz="3000" b="1" dirty="0" err="1">
                <a:solidFill>
                  <a:srgbClr val="7030A0"/>
                </a:solidFill>
                <a:latin typeface="NikoshBAN" panose="02000000000000000000" pitchFamily="2" charset="0"/>
                <a:cs typeface="NikoshBAN" panose="02000000000000000000" pitchFamily="2" charset="0"/>
              </a:rPr>
              <a:t>ছোট্ট</a:t>
            </a:r>
            <a:r>
              <a:rPr lang="en-US" sz="3000" b="1" dirty="0">
                <a:solidFill>
                  <a:srgbClr val="7030A0"/>
                </a:solidFill>
                <a:latin typeface="NikoshBAN" panose="02000000000000000000" pitchFamily="2" charset="0"/>
                <a:cs typeface="NikoshBAN" panose="02000000000000000000" pitchFamily="2" charset="0"/>
              </a:rPr>
              <a:t> </a:t>
            </a:r>
            <a:r>
              <a:rPr lang="en-US" sz="3000" b="1" dirty="0" err="1">
                <a:solidFill>
                  <a:srgbClr val="7030A0"/>
                </a:solidFill>
                <a:latin typeface="NikoshBAN" panose="02000000000000000000" pitchFamily="2" charset="0"/>
                <a:cs typeface="NikoshBAN" panose="02000000000000000000" pitchFamily="2" charset="0"/>
              </a:rPr>
              <a:t>ভিডিও</a:t>
            </a:r>
            <a:r>
              <a:rPr lang="en-US" sz="3000" b="1" dirty="0">
                <a:solidFill>
                  <a:srgbClr val="7030A0"/>
                </a:solidFill>
                <a:latin typeface="NikoshBAN" panose="02000000000000000000" pitchFamily="2" charset="0"/>
                <a:cs typeface="NikoshBAN" panose="02000000000000000000" pitchFamily="2" charset="0"/>
              </a:rPr>
              <a:t> </a:t>
            </a:r>
            <a:r>
              <a:rPr lang="en-US" sz="3000" b="1" dirty="0" err="1">
                <a:solidFill>
                  <a:srgbClr val="7030A0"/>
                </a:solidFill>
                <a:latin typeface="NikoshBAN" panose="02000000000000000000" pitchFamily="2" charset="0"/>
                <a:cs typeface="NikoshBAN" panose="02000000000000000000" pitchFamily="2" charset="0"/>
              </a:rPr>
              <a:t>দেখি</a:t>
            </a:r>
            <a:r>
              <a:rPr lang="en-US" sz="3000" b="1" dirty="0">
                <a:solidFill>
                  <a:srgbClr val="7030A0"/>
                </a:solidFill>
                <a:latin typeface="NikoshBAN" panose="02000000000000000000" pitchFamily="2" charset="0"/>
                <a:cs typeface="NikoshBAN" panose="02000000000000000000" pitchFamily="2" charset="0"/>
              </a:rPr>
              <a:t>-</a:t>
            </a:r>
          </a:p>
        </p:txBody>
      </p:sp>
      <p:grpSp>
        <p:nvGrpSpPr>
          <p:cNvPr id="7" name="Group 6"/>
          <p:cNvGrpSpPr/>
          <p:nvPr/>
        </p:nvGrpSpPr>
        <p:grpSpPr>
          <a:xfrm>
            <a:off x="2448068" y="2756756"/>
            <a:ext cx="4706772" cy="2446043"/>
            <a:chOff x="3264090" y="2532674"/>
            <a:chExt cx="6275696" cy="3261391"/>
          </a:xfrm>
        </p:grpSpPr>
        <p:sp>
          <p:nvSpPr>
            <p:cNvPr id="5" name="TextBox 4"/>
            <p:cNvSpPr txBox="1"/>
            <p:nvPr/>
          </p:nvSpPr>
          <p:spPr>
            <a:xfrm>
              <a:off x="6294453" y="4932290"/>
              <a:ext cx="2033516" cy="861775"/>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ভিডিও</a:t>
              </a:r>
              <a:endParaRPr lang="en-US" sz="3600" dirty="0">
                <a:latin typeface="NikoshBAN" panose="02000000000000000000" pitchFamily="2" charset="0"/>
                <a:cs typeface="NikoshBAN" panose="02000000000000000000" pitchFamily="2" charset="0"/>
              </a:endParaRPr>
            </a:p>
          </p:txBody>
        </p:sp>
        <p:grpSp>
          <p:nvGrpSpPr>
            <p:cNvPr id="6" name="Group 5"/>
            <p:cNvGrpSpPr/>
            <p:nvPr/>
          </p:nvGrpSpPr>
          <p:grpSpPr>
            <a:xfrm>
              <a:off x="3264090" y="2532674"/>
              <a:ext cx="6275696" cy="3090203"/>
              <a:chOff x="3264090" y="2532674"/>
              <a:chExt cx="6275696" cy="3090203"/>
            </a:xfrm>
          </p:grpSpPr>
          <p:sp>
            <p:nvSpPr>
              <p:cNvPr id="4" name="Rectangular Callout 3"/>
              <p:cNvSpPr/>
              <p:nvPr/>
            </p:nvSpPr>
            <p:spPr>
              <a:xfrm>
                <a:off x="5377218" y="4932290"/>
                <a:ext cx="4162568" cy="690587"/>
              </a:xfrm>
              <a:prstGeom prst="wedgeRectCallout">
                <a:avLst>
                  <a:gd name="adj1" fmla="val -68046"/>
                  <a:gd name="adj2" fmla="val -271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394121331"/>
                  </p:ext>
                </p:extLst>
              </p:nvPr>
            </p:nvGraphicFramePr>
            <p:xfrm>
              <a:off x="3264090" y="2532674"/>
              <a:ext cx="2113128" cy="1782952"/>
            </p:xfrm>
            <a:graphic>
              <a:graphicData uri="http://schemas.openxmlformats.org/presentationml/2006/ole">
                <mc:AlternateContent xmlns:mc="http://schemas.openxmlformats.org/markup-compatibility/2006">
                  <mc:Choice xmlns:v="urn:schemas-microsoft-com:vml" Requires="v">
                    <p:oleObj spid="_x0000_s1113"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264090" y="2532674"/>
                            <a:ext cx="2113128" cy="1782952"/>
                          </a:xfrm>
                          <a:prstGeom prst="rect">
                            <a:avLst/>
                          </a:prstGeom>
                        </p:spPr>
                      </p:pic>
                    </p:oleObj>
                  </mc:Fallback>
                </mc:AlternateContent>
              </a:graphicData>
            </a:graphic>
          </p:graphicFrame>
        </p:grpSp>
      </p:grpSp>
    </p:spTree>
    <p:extLst>
      <p:ext uri="{BB962C8B-B14F-4D97-AF65-F5344CB8AC3E}">
        <p14:creationId xmlns:p14="http://schemas.microsoft.com/office/powerpoint/2010/main" val="12910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3237" y="736938"/>
            <a:ext cx="1613585" cy="415498"/>
          </a:xfrm>
          <a:prstGeom prst="rect">
            <a:avLst/>
          </a:prstGeom>
          <a:noFill/>
        </p:spPr>
        <p:txBody>
          <a:bodyPr wrap="square" rtlCol="0">
            <a:spAutoFit/>
          </a:bodyPr>
          <a:lstStyle/>
          <a:p>
            <a:r>
              <a:rPr lang="bn-BD" sz="2100" dirty="0" smtClean="0">
                <a:solidFill>
                  <a:srgbClr val="0070C0"/>
                </a:solidFill>
                <a:latin typeface="NikoshBAN" panose="02000000000000000000" pitchFamily="2" charset="0"/>
                <a:cs typeface="NikoshBAN" panose="02000000000000000000" pitchFamily="2" charset="0"/>
              </a:rPr>
              <a:t>সময়</a:t>
            </a:r>
            <a:r>
              <a:rPr lang="en-US" sz="2100" dirty="0" smtClean="0">
                <a:solidFill>
                  <a:srgbClr val="0070C0"/>
                </a:solidFill>
                <a:latin typeface="NikoshBAN" panose="02000000000000000000" pitchFamily="2" charset="0"/>
                <a:cs typeface="NikoshBAN" panose="02000000000000000000" pitchFamily="2" charset="0"/>
              </a:rPr>
              <a:t>:</a:t>
            </a:r>
            <a:r>
              <a:rPr lang="bn-BD" sz="2100" dirty="0" smtClean="0">
                <a:solidFill>
                  <a:srgbClr val="0070C0"/>
                </a:solidFill>
                <a:latin typeface="NikoshBAN" panose="02000000000000000000" pitchFamily="2" charset="0"/>
                <a:cs typeface="NikoshBAN" panose="02000000000000000000" pitchFamily="2" charset="0"/>
              </a:rPr>
              <a:t> ১</a:t>
            </a:r>
            <a:r>
              <a:rPr lang="en-US" sz="2100" dirty="0" smtClean="0">
                <a:solidFill>
                  <a:srgbClr val="0070C0"/>
                </a:solidFill>
                <a:latin typeface="NikoshBAN" panose="02000000000000000000" pitchFamily="2" charset="0"/>
                <a:cs typeface="NikoshBAN" panose="02000000000000000000" pitchFamily="2" charset="0"/>
              </a:rPr>
              <a:t>2</a:t>
            </a:r>
            <a:r>
              <a:rPr lang="bn-BD" sz="2100" dirty="0" smtClean="0">
                <a:solidFill>
                  <a:srgbClr val="0070C0"/>
                </a:solidFill>
                <a:latin typeface="NikoshBAN" panose="02000000000000000000" pitchFamily="2" charset="0"/>
                <a:cs typeface="NikoshBAN" panose="02000000000000000000" pitchFamily="2" charset="0"/>
              </a:rPr>
              <a:t> </a:t>
            </a:r>
            <a:r>
              <a:rPr lang="bn-BD" sz="2100" dirty="0">
                <a:solidFill>
                  <a:srgbClr val="0070C0"/>
                </a:solidFill>
                <a:latin typeface="NikoshBAN" panose="02000000000000000000" pitchFamily="2" charset="0"/>
                <a:cs typeface="NikoshBAN" panose="02000000000000000000" pitchFamily="2" charset="0"/>
              </a:rPr>
              <a:t>মিনিট</a:t>
            </a:r>
            <a:endParaRPr lang="en-US" sz="2100" dirty="0">
              <a:solidFill>
                <a:srgbClr val="0070C0"/>
              </a:solidFill>
              <a:latin typeface="NikoshBAN" panose="02000000000000000000" pitchFamily="2" charset="0"/>
              <a:cs typeface="NikoshBAN" panose="02000000000000000000" pitchFamily="2" charset="0"/>
            </a:endParaRPr>
          </a:p>
        </p:txBody>
      </p:sp>
      <p:grpSp>
        <p:nvGrpSpPr>
          <p:cNvPr id="10" name="Group 9"/>
          <p:cNvGrpSpPr/>
          <p:nvPr/>
        </p:nvGrpSpPr>
        <p:grpSpPr>
          <a:xfrm>
            <a:off x="136097" y="3264242"/>
            <a:ext cx="8420725" cy="2255580"/>
            <a:chOff x="181462" y="3209322"/>
            <a:chExt cx="11227633" cy="3007441"/>
          </a:xfrm>
        </p:grpSpPr>
        <p:sp>
          <p:nvSpPr>
            <p:cNvPr id="5" name="TextBox 4"/>
            <p:cNvSpPr txBox="1"/>
            <p:nvPr/>
          </p:nvSpPr>
          <p:spPr>
            <a:xfrm>
              <a:off x="181462" y="3209322"/>
              <a:ext cx="11227633"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সহায়ক সামগ্রীঃ একটি মোম, একটি দিয়াশলাই, একটি লোহার বড় পেরেক, একটি স্ট্যান্ড। </a:t>
              </a:r>
              <a:endParaRPr lang="en-US" sz="2400"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181462" y="4616324"/>
              <a:ext cx="11227633" cy="1600439"/>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দিয়াশলাই দিয়ে মোম জ্বালিয়ে পেরেকের উপর গলিত মোম ফেলে দিয়াশলাইয়ের কাঠি পেরেকের সাথে স্পর্শ কর, স্ট্যান্ডের সাথে পেরেকটি </a:t>
              </a:r>
              <a:r>
                <a:rPr lang="bn-BD" sz="2400" dirty="0" smtClean="0">
                  <a:solidFill>
                    <a:srgbClr val="0070C0"/>
                  </a:solidFill>
                  <a:latin typeface="NikoshBAN" panose="02000000000000000000" pitchFamily="2" charset="0"/>
                  <a:cs typeface="NikoshBAN" panose="02000000000000000000" pitchFamily="2" charset="0"/>
                </a:rPr>
                <a:t>আটকাও। </a:t>
              </a:r>
              <a:r>
                <a:rPr lang="bn-BD" sz="2400" dirty="0">
                  <a:solidFill>
                    <a:srgbClr val="0070C0"/>
                  </a:solidFill>
                  <a:latin typeface="NikoshBAN" panose="02000000000000000000" pitchFamily="2" charset="0"/>
                  <a:cs typeface="NikoshBAN" panose="02000000000000000000" pitchFamily="2" charset="0"/>
                </a:rPr>
                <a:t>এরপর জ্বলন্ত মোম পেরেকের অন্য প্রান্তে ধর। দিয়াশলাইয়ের কাঠি না </a:t>
              </a:r>
              <a:r>
                <a:rPr lang="bn-BD" sz="2400" dirty="0" smtClean="0">
                  <a:solidFill>
                    <a:srgbClr val="0070C0"/>
                  </a:solidFill>
                  <a:latin typeface="NikoshBAN" panose="02000000000000000000" pitchFamily="2" charset="0"/>
                  <a:cs typeface="NikoshBAN" panose="02000000000000000000" pitchFamily="2" charset="0"/>
                </a:rPr>
                <a:t>পড়া </a:t>
              </a:r>
              <a:r>
                <a:rPr lang="bn-BD" sz="2400" dirty="0">
                  <a:solidFill>
                    <a:srgbClr val="0070C0"/>
                  </a:solidFill>
                  <a:latin typeface="NikoshBAN" panose="02000000000000000000" pitchFamily="2" charset="0"/>
                  <a:cs typeface="NikoshBAN" panose="02000000000000000000" pitchFamily="2" charset="0"/>
                </a:rPr>
                <a:t>পর্যন্ত অপেক্ষা কর।</a:t>
              </a:r>
              <a:endParaRPr lang="en-US" sz="2400" dirty="0">
                <a:solidFill>
                  <a:srgbClr val="0070C0"/>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1201750" y="1538273"/>
            <a:ext cx="5438204" cy="1721192"/>
            <a:chOff x="1602332" y="908031"/>
            <a:chExt cx="7250939" cy="2294922"/>
          </a:xfrm>
        </p:grpSpPr>
        <p:pic>
          <p:nvPicPr>
            <p:cNvPr id="7" name="Picture 6"/>
            <p:cNvPicPr>
              <a:picLocks noChangeAspect="1"/>
            </p:cNvPicPr>
            <p:nvPr/>
          </p:nvPicPr>
          <p:blipFill rotWithShape="1">
            <a:blip r:embed="rId3"/>
            <a:srcRect l="19046" t="6199" r="18971" b="22080"/>
            <a:stretch/>
          </p:blipFill>
          <p:spPr>
            <a:xfrm>
              <a:off x="1602332" y="908031"/>
              <a:ext cx="2660505" cy="2291973"/>
            </a:xfrm>
            <a:prstGeom prst="rect">
              <a:avLst/>
            </a:prstGeom>
          </p:spPr>
        </p:pic>
        <p:pic>
          <p:nvPicPr>
            <p:cNvPr id="8" name="Picture 7"/>
            <p:cNvPicPr>
              <a:picLocks noChangeAspect="1"/>
            </p:cNvPicPr>
            <p:nvPr/>
          </p:nvPicPr>
          <p:blipFill rotWithShape="1">
            <a:blip r:embed="rId4"/>
            <a:srcRect l="19047" t="6609" r="19316" b="19006"/>
            <a:stretch/>
          </p:blipFill>
          <p:spPr>
            <a:xfrm>
              <a:off x="5795278" y="908031"/>
              <a:ext cx="3057993" cy="2294922"/>
            </a:xfrm>
            <a:prstGeom prst="rect">
              <a:avLst/>
            </a:prstGeom>
          </p:spPr>
        </p:pic>
      </p:grpSp>
      <p:grpSp>
        <p:nvGrpSpPr>
          <p:cNvPr id="11" name="Group 10"/>
          <p:cNvGrpSpPr/>
          <p:nvPr/>
        </p:nvGrpSpPr>
        <p:grpSpPr>
          <a:xfrm>
            <a:off x="2199439" y="256167"/>
            <a:ext cx="4293030" cy="852408"/>
            <a:chOff x="1465924" y="1131378"/>
            <a:chExt cx="4293030" cy="852408"/>
          </a:xfrm>
        </p:grpSpPr>
        <p:sp>
          <p:nvSpPr>
            <p:cNvPr id="12" name="Rounded Rectangle 11"/>
            <p:cNvSpPr/>
            <p:nvPr/>
          </p:nvSpPr>
          <p:spPr>
            <a:xfrm>
              <a:off x="1465924" y="1131378"/>
              <a:ext cx="4293030" cy="8524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2"/>
            <p:cNvSpPr txBox="1"/>
            <p:nvPr/>
          </p:nvSpPr>
          <p:spPr>
            <a:xfrm>
              <a:off x="2675238" y="1288584"/>
              <a:ext cx="162643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000" dirty="0" smtClean="0">
                  <a:solidFill>
                    <a:srgbClr val="0070C0"/>
                  </a:solidFill>
                  <a:latin typeface="NikoshBAN" panose="02000000000000000000" pitchFamily="2" charset="0"/>
                  <a:cs typeface="NikoshBAN" panose="02000000000000000000" pitchFamily="2" charset="0"/>
                </a:rPr>
                <a:t>দল</a:t>
              </a:r>
              <a:r>
                <a:rPr lang="en-US" sz="3000" dirty="0" err="1" smtClean="0">
                  <a:solidFill>
                    <a:srgbClr val="0070C0"/>
                  </a:solidFill>
                  <a:latin typeface="NikoshBAN" panose="02000000000000000000" pitchFamily="2" charset="0"/>
                  <a:cs typeface="NikoshBAN" panose="02000000000000000000" pitchFamily="2" charset="0"/>
                </a:rPr>
                <a:t>গত</a:t>
              </a:r>
              <a:r>
                <a:rPr lang="bn-BD" sz="3000" dirty="0" smtClean="0">
                  <a:solidFill>
                    <a:srgbClr val="0070C0"/>
                  </a:solidFill>
                  <a:latin typeface="NikoshBAN" panose="02000000000000000000" pitchFamily="2" charset="0"/>
                  <a:cs typeface="NikoshBAN" panose="02000000000000000000" pitchFamily="2" charset="0"/>
                </a:rPr>
                <a:t> </a:t>
              </a:r>
              <a:r>
                <a:rPr lang="bn-BD" sz="3000" dirty="0">
                  <a:solidFill>
                    <a:srgbClr val="0070C0"/>
                  </a:solidFill>
                  <a:latin typeface="NikoshBAN" panose="02000000000000000000" pitchFamily="2" charset="0"/>
                  <a:cs typeface="NikoshBAN" panose="02000000000000000000" pitchFamily="2" charset="0"/>
                </a:rPr>
                <a:t>কাজ</a:t>
              </a:r>
              <a:endParaRPr lang="en-US" sz="30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2102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TotalTime>
  <Words>608</Words>
  <Application>Microsoft Office PowerPoint</Application>
  <PresentationFormat>On-screen Show (4:3)</PresentationFormat>
  <Paragraphs>77</Paragraphs>
  <Slides>15</Slides>
  <Notes>10</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Cambria Math</vt:lpstr>
      <vt:lpstr>Nikosh</vt:lpstr>
      <vt:lpstr>NikoshBAN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MD. ANISUR RAHMAN</cp:lastModifiedBy>
  <cp:revision>173</cp:revision>
  <dcterms:created xsi:type="dcterms:W3CDTF">2014-09-20T16:42:22Z</dcterms:created>
  <dcterms:modified xsi:type="dcterms:W3CDTF">2016-08-10T04:31:08Z</dcterms:modified>
</cp:coreProperties>
</file>